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7" r:id="rId2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944" y="-3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8572" cy="6858000"/>
          </a:xfrm>
          <a:prstGeom prst="rect">
            <a:avLst/>
          </a:prstGeom>
        </p:spPr>
      </p:pic>
      <p:sp>
        <p:nvSpPr>
          <p:cNvPr id="6" name="Title 5"/>
          <p:cNvSpPr>
            <a:spLocks noGrp="1"/>
          </p:cNvSpPr>
          <p:nvPr>
            <p:ph type="title"/>
          </p:nvPr>
        </p:nvSpPr>
        <p:spPr>
          <a:xfrm>
            <a:off x="612648" y="1947672"/>
            <a:ext cx="8686800" cy="685800"/>
          </a:xfrm>
        </p:spPr>
        <p:txBody>
          <a:bodyPr anchor="t"/>
          <a:lstStyle/>
          <a:p>
            <a:r>
              <a:rPr lang="en-US" altLang="zh-TW" smtClean="0"/>
              <a:t>Click to edit Master title style</a:t>
            </a:r>
            <a:endParaRPr lang="en-US" dirty="0"/>
          </a:p>
        </p:txBody>
      </p:sp>
    </p:spTree>
    <p:extLst>
      <p:ext uri="{BB962C8B-B14F-4D97-AF65-F5344CB8AC3E}">
        <p14:creationId xmlns:p14="http://schemas.microsoft.com/office/powerpoint/2010/main" val="3217239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ransition 6">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8572" cy="6864096"/>
          </a:xfrm>
          <a:prstGeom prst="rect">
            <a:avLst/>
          </a:prstGeom>
        </p:spPr>
      </p:pic>
      <p:sp>
        <p:nvSpPr>
          <p:cNvPr id="2" name="Title 1"/>
          <p:cNvSpPr>
            <a:spLocks noGrp="1"/>
          </p:cNvSpPr>
          <p:nvPr>
            <p:ph type="title"/>
          </p:nvPr>
        </p:nvSpPr>
        <p:spPr>
          <a:xfrm>
            <a:off x="228600" y="503854"/>
            <a:ext cx="3928017" cy="3387923"/>
          </a:xfrm>
        </p:spPr>
        <p:txBody>
          <a:bodyPr/>
          <a:lstStyle>
            <a:lvl1pPr>
              <a:defRPr>
                <a:solidFill>
                  <a:schemeClr val="bg1">
                    <a:lumMod val="75000"/>
                  </a:schemeClr>
                </a:solidFill>
              </a:defRPr>
            </a:lvl1pPr>
          </a:lstStyle>
          <a:p>
            <a:r>
              <a:rPr lang="en-US" altLang="zh-TW" smtClean="0"/>
              <a:t>Click to edit Master title style</a:t>
            </a:r>
            <a:endParaRPr lang="en-US" dirty="0"/>
          </a:p>
        </p:txBody>
      </p:sp>
    </p:spTree>
    <p:extLst>
      <p:ext uri="{BB962C8B-B14F-4D97-AF65-F5344CB8AC3E}">
        <p14:creationId xmlns:p14="http://schemas.microsoft.com/office/powerpoint/2010/main" val="78418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ansition 7">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8572" cy="6864096"/>
          </a:xfrm>
          <a:prstGeom prst="rect">
            <a:avLst/>
          </a:prstGeom>
        </p:spPr>
      </p:pic>
      <p:sp>
        <p:nvSpPr>
          <p:cNvPr id="2" name="Title 1"/>
          <p:cNvSpPr>
            <a:spLocks noGrp="1"/>
          </p:cNvSpPr>
          <p:nvPr>
            <p:ph type="title"/>
          </p:nvPr>
        </p:nvSpPr>
        <p:spPr>
          <a:xfrm>
            <a:off x="228600" y="503853"/>
            <a:ext cx="4128739" cy="2618488"/>
          </a:xfrm>
        </p:spPr>
        <p:txBody>
          <a:bodyPr/>
          <a:lstStyle>
            <a:lvl1pPr>
              <a:defRPr>
                <a:solidFill>
                  <a:schemeClr val="bg1">
                    <a:lumMod val="75000"/>
                  </a:schemeClr>
                </a:solidFill>
              </a:defRPr>
            </a:lvl1pPr>
          </a:lstStyle>
          <a:p>
            <a:r>
              <a:rPr lang="en-US" altLang="zh-TW" smtClean="0"/>
              <a:t>Click to edit Master title style</a:t>
            </a:r>
            <a:endParaRPr lang="en-US" dirty="0"/>
          </a:p>
        </p:txBody>
      </p:sp>
    </p:spTree>
    <p:extLst>
      <p:ext uri="{BB962C8B-B14F-4D97-AF65-F5344CB8AC3E}">
        <p14:creationId xmlns:p14="http://schemas.microsoft.com/office/powerpoint/2010/main" val="2877853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ansition Slide 3">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 y="0"/>
            <a:ext cx="9148572" cy="6858000"/>
          </a:xfrm>
          <a:prstGeom prst="rect">
            <a:avLst/>
          </a:prstGeom>
        </p:spPr>
      </p:pic>
      <p:sp>
        <p:nvSpPr>
          <p:cNvPr id="4" name="Title 3"/>
          <p:cNvSpPr>
            <a:spLocks noGrp="1"/>
          </p:cNvSpPr>
          <p:nvPr>
            <p:ph type="title"/>
          </p:nvPr>
        </p:nvSpPr>
        <p:spPr/>
        <p:txBody>
          <a:bodyPr/>
          <a:lstStyle>
            <a:lvl1pPr>
              <a:defRPr>
                <a:solidFill>
                  <a:schemeClr val="bg1"/>
                </a:solidFill>
              </a:defRPr>
            </a:lvl1pPr>
          </a:lstStyle>
          <a:p>
            <a:r>
              <a:rPr lang="en-US" altLang="zh-TW" smtClean="0"/>
              <a:t>Click to edit Master title style</a:t>
            </a:r>
            <a:endParaRPr lang="en-US" dirty="0"/>
          </a:p>
        </p:txBody>
      </p:sp>
      <p:sp>
        <p:nvSpPr>
          <p:cNvPr id="5" name="Content Placeholder 4"/>
          <p:cNvSpPr>
            <a:spLocks noGrp="1"/>
          </p:cNvSpPr>
          <p:nvPr>
            <p:ph sz="quarter" idx="10"/>
          </p:nvPr>
        </p:nvSpPr>
        <p:spPr>
          <a:xfrm>
            <a:off x="228600" y="1349830"/>
            <a:ext cx="8686800" cy="4731657"/>
          </a:xfrm>
        </p:spPr>
        <p:txBody>
          <a:bodyPr/>
          <a:lstStyle>
            <a:lvl1pPr>
              <a:buClr>
                <a:schemeClr val="accent4"/>
              </a:buClr>
              <a:defRPr>
                <a:solidFill>
                  <a:schemeClr val="bg1"/>
                </a:solidFill>
              </a:defRPr>
            </a:lvl1pPr>
            <a:lvl2pPr marL="522288" indent="-288925">
              <a:buClr>
                <a:schemeClr val="accent3"/>
              </a:buClr>
              <a:tabLst/>
              <a:defRPr>
                <a:solidFill>
                  <a:schemeClr val="bg1"/>
                </a:solidFill>
              </a:defRPr>
            </a:lvl2pPr>
            <a:lvl3pPr>
              <a:buClr>
                <a:schemeClr val="accent3"/>
              </a:buClr>
              <a:defRPr>
                <a:solidFill>
                  <a:schemeClr val="bg1"/>
                </a:solidFill>
              </a:defRPr>
            </a:lvl3pPr>
            <a:lvl4pPr>
              <a:buClr>
                <a:schemeClr val="accent3"/>
              </a:buClr>
              <a:defRPr>
                <a:solidFill>
                  <a:schemeClr val="bg1"/>
                </a:solidFill>
              </a:defRPr>
            </a:lvl4pPr>
            <a:lvl5pPr>
              <a:buClr>
                <a:schemeClr val="accent3"/>
              </a:buClr>
              <a:defRPr>
                <a:solidFill>
                  <a:schemeClr val="bg1"/>
                </a:solidFill>
              </a:defRPr>
            </a:lvl5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6" name="Footer Placeholder 4"/>
          <p:cNvSpPr>
            <a:spLocks noGrp="1"/>
          </p:cNvSpPr>
          <p:nvPr>
            <p:ph type="ftr" sz="quarter" idx="3"/>
          </p:nvPr>
        </p:nvSpPr>
        <p:spPr>
          <a:xfrm>
            <a:off x="468085" y="6444343"/>
            <a:ext cx="5834743" cy="365125"/>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cs typeface="Arial" pitchFamily="34" charset="0"/>
              </a:defRPr>
            </a:lvl1pPr>
          </a:lstStyle>
          <a:p>
            <a:endParaRPr lang="zh-TW" altLang="en-US"/>
          </a:p>
        </p:txBody>
      </p:sp>
    </p:spTree>
    <p:extLst>
      <p:ext uri="{BB962C8B-B14F-4D97-AF65-F5344CB8AC3E}">
        <p14:creationId xmlns:p14="http://schemas.microsoft.com/office/powerpoint/2010/main" val="635877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Reverse">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solidFill>
                  <a:schemeClr val="bg1"/>
                </a:solidFill>
              </a:defRPr>
            </a:lvl1pPr>
          </a:lstStyle>
          <a:p>
            <a:r>
              <a:rPr lang="en-US" altLang="zh-TW" smtClean="0"/>
              <a:t>Click to edit Master title style</a:t>
            </a:r>
            <a:endParaRPr lang="en-US" dirty="0"/>
          </a:p>
        </p:txBody>
      </p:sp>
      <p:sp>
        <p:nvSpPr>
          <p:cNvPr id="3" name="Footer Placeholder 4"/>
          <p:cNvSpPr>
            <a:spLocks noGrp="1"/>
          </p:cNvSpPr>
          <p:nvPr>
            <p:ph type="ftr" sz="quarter" idx="3"/>
          </p:nvPr>
        </p:nvSpPr>
        <p:spPr>
          <a:xfrm>
            <a:off x="468085" y="6444343"/>
            <a:ext cx="5769429" cy="365125"/>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cs typeface="Arial" pitchFamily="34" charset="0"/>
              </a:defRPr>
            </a:lvl1pPr>
          </a:lstStyle>
          <a:p>
            <a:endParaRPr lang="zh-TW" altLang="en-US"/>
          </a:p>
        </p:txBody>
      </p:sp>
    </p:spTree>
    <p:extLst>
      <p:ext uri="{BB962C8B-B14F-4D97-AF65-F5344CB8AC3E}">
        <p14:creationId xmlns:p14="http://schemas.microsoft.com/office/powerpoint/2010/main" val="3462669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Reverse">
    <p:spTree>
      <p:nvGrpSpPr>
        <p:cNvPr id="1" name=""/>
        <p:cNvGrpSpPr/>
        <p:nvPr/>
      </p:nvGrpSpPr>
      <p:grpSpPr>
        <a:xfrm>
          <a:off x="0" y="0"/>
          <a:ext cx="0" cy="0"/>
          <a:chOff x="0" y="0"/>
          <a:chExt cx="0" cy="0"/>
        </a:xfrm>
      </p:grpSpPr>
      <p:pic>
        <p:nvPicPr>
          <p:cNvPr id="10" name="Picture 9" descr="Picture2.png"/>
          <p:cNvPicPr>
            <a:picLocks noChangeAspect="1"/>
          </p:cNvPicPr>
          <p:nvPr/>
        </p:nvPicPr>
        <p:blipFill>
          <a:blip r:embed="rId2" cstate="print"/>
          <a:stretch>
            <a:fillRect/>
          </a:stretch>
        </p:blipFill>
        <p:spPr>
          <a:xfrm>
            <a:off x="0" y="760"/>
            <a:ext cx="9145014" cy="6857240"/>
          </a:xfrm>
          <a:prstGeom prst="rect">
            <a:avLst/>
          </a:prstGeom>
        </p:spPr>
      </p:pic>
      <p:sp>
        <p:nvSpPr>
          <p:cNvPr id="4" name="Title 3"/>
          <p:cNvSpPr>
            <a:spLocks noGrp="1"/>
          </p:cNvSpPr>
          <p:nvPr>
            <p:ph type="title"/>
          </p:nvPr>
        </p:nvSpPr>
        <p:spPr/>
        <p:txBody>
          <a:bodyPr/>
          <a:lstStyle>
            <a:lvl1pPr>
              <a:defRPr>
                <a:solidFill>
                  <a:schemeClr val="bg1"/>
                </a:solidFill>
              </a:defRPr>
            </a:lvl1pPr>
          </a:lstStyle>
          <a:p>
            <a:r>
              <a:rPr lang="en-US" altLang="zh-TW" smtClean="0"/>
              <a:t>Click to edit Master title style</a:t>
            </a:r>
            <a:endParaRPr lang="en-US" dirty="0"/>
          </a:p>
        </p:txBody>
      </p:sp>
      <p:sp>
        <p:nvSpPr>
          <p:cNvPr id="3" name="Content Placeholder 2"/>
          <p:cNvSpPr>
            <a:spLocks noGrp="1"/>
          </p:cNvSpPr>
          <p:nvPr>
            <p:ph sz="quarter" idx="10"/>
          </p:nvPr>
        </p:nvSpPr>
        <p:spPr>
          <a:xfrm>
            <a:off x="228600" y="1066800"/>
            <a:ext cx="8686800" cy="4784726"/>
          </a:xfrm>
        </p:spPr>
        <p:txBody>
          <a:bodyPr/>
          <a:lstStyle>
            <a:lvl1pPr>
              <a:buClr>
                <a:schemeClr val="accent3"/>
              </a:buClr>
              <a:defRPr>
                <a:solidFill>
                  <a:schemeClr val="bg1"/>
                </a:solidFill>
              </a:defRPr>
            </a:lvl1pPr>
            <a:lvl2pPr>
              <a:buClr>
                <a:schemeClr val="accent3"/>
              </a:buClr>
              <a:defRPr>
                <a:solidFill>
                  <a:schemeClr val="bg1"/>
                </a:solidFill>
              </a:defRPr>
            </a:lvl2pPr>
            <a:lvl3pPr>
              <a:buClr>
                <a:schemeClr val="accent3"/>
              </a:buClr>
              <a:defRPr>
                <a:solidFill>
                  <a:schemeClr val="bg1"/>
                </a:solidFill>
              </a:defRPr>
            </a:lvl3pPr>
            <a:lvl4pPr>
              <a:buClr>
                <a:schemeClr val="accent3"/>
              </a:buClr>
              <a:defRPr>
                <a:solidFill>
                  <a:schemeClr val="bg1"/>
                </a:solidFill>
              </a:defRPr>
            </a:lvl4pPr>
            <a:lvl5pPr>
              <a:buClr>
                <a:schemeClr val="accent3"/>
              </a:buClr>
              <a:defRPr>
                <a:solidFill>
                  <a:schemeClr val="bg1"/>
                </a:solidFill>
              </a:defRPr>
            </a:lvl5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9" name="Footer Placeholder 5"/>
          <p:cNvSpPr txBox="1">
            <a:spLocks/>
          </p:cNvSpPr>
          <p:nvPr/>
        </p:nvSpPr>
        <p:spPr>
          <a:xfrm>
            <a:off x="699771" y="6491542"/>
            <a:ext cx="2682277" cy="36645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00" dirty="0">
              <a:solidFill>
                <a:srgbClr val="8C93AF"/>
              </a:solidFill>
            </a:endParaRPr>
          </a:p>
        </p:txBody>
      </p:sp>
      <p:sp>
        <p:nvSpPr>
          <p:cNvPr id="2" name="Slide Number Placeholder 1"/>
          <p:cNvSpPr>
            <a:spLocks noGrp="1"/>
          </p:cNvSpPr>
          <p:nvPr>
            <p:ph type="sldNum" sz="quarter" idx="11"/>
          </p:nvPr>
        </p:nvSpPr>
        <p:spPr/>
        <p:txBody>
          <a:bodyPr/>
          <a:lstStyle/>
          <a:p>
            <a:fld id="{F2CB67FF-B8B8-47FA-BB5C-E74B8061FA1F}" type="slidenum">
              <a:rPr lang="zh-TW" altLang="en-US" smtClean="0"/>
              <a:t>‹#›</a:t>
            </a:fld>
            <a:endParaRPr lang="zh-TW" altLang="en-US"/>
          </a:p>
        </p:txBody>
      </p:sp>
      <p:sp>
        <p:nvSpPr>
          <p:cNvPr id="8" name="Footer Placeholder 4"/>
          <p:cNvSpPr>
            <a:spLocks noGrp="1"/>
          </p:cNvSpPr>
          <p:nvPr>
            <p:ph type="ftr" sz="quarter" idx="3"/>
          </p:nvPr>
        </p:nvSpPr>
        <p:spPr>
          <a:xfrm>
            <a:off x="624114" y="6463394"/>
            <a:ext cx="4876800" cy="365125"/>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cs typeface="Arial" pitchFamily="34" charset="0"/>
              </a:defRPr>
            </a:lvl1pPr>
          </a:lstStyle>
          <a:p>
            <a:endParaRPr lang="zh-TW" altLang="en-US"/>
          </a:p>
        </p:txBody>
      </p:sp>
    </p:spTree>
    <p:extLst>
      <p:ext uri="{BB962C8B-B14F-4D97-AF65-F5344CB8AC3E}">
        <p14:creationId xmlns:p14="http://schemas.microsoft.com/office/powerpoint/2010/main" val="41578461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91772"/>
            <a:ext cx="8686800" cy="4978400"/>
          </a:xfrm>
        </p:spPr>
        <p:txBody>
          <a:bodyPr/>
          <a:lstStyle>
            <a:lvl1pPr marL="288925" indent="-288925">
              <a:tabLst/>
              <a:defRPr sz="2200"/>
            </a:lvl1pPr>
            <a:lvl2pPr marL="577850" indent="-288925">
              <a:buClr>
                <a:schemeClr val="accent2"/>
              </a:buClr>
              <a:buFont typeface=".AppleSystemUIFont" charset="-120"/>
              <a:buChar char="–"/>
              <a:tabLst/>
              <a:defRPr sz="1800"/>
            </a:lvl2pPr>
            <a:lvl3pPr marL="801688" indent="-223838">
              <a:buClr>
                <a:schemeClr val="accent6"/>
              </a:buClr>
              <a:tabLst/>
              <a:defRPr sz="1600"/>
            </a:lvl3pPr>
            <a:lvl4pPr marL="1035050" indent="-233363">
              <a:tabLst/>
              <a:defRPr sz="1400"/>
            </a:lvl4pPr>
            <a:lvl5pPr marL="1143000" indent="-228600">
              <a:defRPr sz="1600"/>
            </a:lvl5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p:txBody>
      </p:sp>
      <p:sp>
        <p:nvSpPr>
          <p:cNvPr id="8" name="Title Placeholder 1"/>
          <p:cNvSpPr>
            <a:spLocks noGrp="1"/>
          </p:cNvSpPr>
          <p:nvPr>
            <p:ph type="title"/>
          </p:nvPr>
        </p:nvSpPr>
        <p:spPr>
          <a:xfrm>
            <a:off x="228600" y="292364"/>
            <a:ext cx="8686800" cy="748125"/>
          </a:xfrm>
          <a:prstGeom prst="rect">
            <a:avLst/>
          </a:prstGeom>
        </p:spPr>
        <p:txBody>
          <a:bodyPr anchor="t"/>
          <a:lstStyle/>
          <a:p>
            <a:r>
              <a:rPr lang="en-US" altLang="zh-TW" smtClean="0"/>
              <a:t>Click to edit Master title style</a:t>
            </a:r>
            <a:endParaRPr lang="en-US" dirty="0"/>
          </a:p>
        </p:txBody>
      </p:sp>
      <p:sp>
        <p:nvSpPr>
          <p:cNvPr id="4" name="Footer Placeholder 4"/>
          <p:cNvSpPr>
            <a:spLocks noGrp="1"/>
          </p:cNvSpPr>
          <p:nvPr>
            <p:ph type="ftr" sz="quarter" idx="3"/>
          </p:nvPr>
        </p:nvSpPr>
        <p:spPr>
          <a:xfrm>
            <a:off x="468085" y="6444343"/>
            <a:ext cx="5736772" cy="365125"/>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cs typeface="Arial" pitchFamily="34" charset="0"/>
              </a:defRPr>
            </a:lvl1pPr>
          </a:lstStyle>
          <a:p>
            <a:endParaRPr lang="zh-TW" altLang="en-US"/>
          </a:p>
        </p:txBody>
      </p:sp>
    </p:spTree>
    <p:extLst>
      <p:ext uri="{BB962C8B-B14F-4D97-AF65-F5344CB8AC3E}">
        <p14:creationId xmlns:p14="http://schemas.microsoft.com/office/powerpoint/2010/main" val="1976816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86144"/>
            <a:ext cx="8686800" cy="707591"/>
          </a:xfrm>
        </p:spPr>
        <p:txBody>
          <a:bodyPr/>
          <a:lstStyle/>
          <a:p>
            <a:r>
              <a:rPr lang="en-US" altLang="zh-TW" smtClean="0"/>
              <a:t>Click to edit Master title style</a:t>
            </a:r>
            <a:endParaRPr lang="en-US" dirty="0"/>
          </a:p>
        </p:txBody>
      </p:sp>
      <p:sp>
        <p:nvSpPr>
          <p:cNvPr id="3" name="Footer Placeholder 4"/>
          <p:cNvSpPr>
            <a:spLocks noGrp="1"/>
          </p:cNvSpPr>
          <p:nvPr>
            <p:ph type="ftr" sz="quarter" idx="3"/>
          </p:nvPr>
        </p:nvSpPr>
        <p:spPr>
          <a:xfrm>
            <a:off x="468086" y="6444343"/>
            <a:ext cx="5791200" cy="365125"/>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cs typeface="Arial" pitchFamily="34" charset="0"/>
              </a:defRPr>
            </a:lvl1pPr>
          </a:lstStyle>
          <a:p>
            <a:endParaRPr lang="zh-TW" altLang="en-US"/>
          </a:p>
        </p:txBody>
      </p:sp>
    </p:spTree>
    <p:extLst>
      <p:ext uri="{BB962C8B-B14F-4D97-AF65-F5344CB8AC3E}">
        <p14:creationId xmlns:p14="http://schemas.microsoft.com/office/powerpoint/2010/main" val="2924359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1142999"/>
            <a:ext cx="4114800" cy="5120640"/>
          </a:xfrm>
        </p:spPr>
        <p:txBody>
          <a:bodyPr>
            <a:normAutofit/>
          </a:bodyPr>
          <a:lstStyle>
            <a:lvl1pPr>
              <a:defRPr sz="2000"/>
            </a:lvl1pPr>
            <a:lvl2pPr marL="574675" indent="-112713">
              <a:tabLst/>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Content Placeholder 3"/>
          <p:cNvSpPr>
            <a:spLocks noGrp="1"/>
          </p:cNvSpPr>
          <p:nvPr>
            <p:ph sz="half" idx="2"/>
          </p:nvPr>
        </p:nvSpPr>
        <p:spPr>
          <a:xfrm>
            <a:off x="4572000" y="1142999"/>
            <a:ext cx="4114800" cy="512064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8" name="Title Placeholder 1"/>
          <p:cNvSpPr>
            <a:spLocks noGrp="1"/>
          </p:cNvSpPr>
          <p:nvPr>
            <p:ph type="title"/>
          </p:nvPr>
        </p:nvSpPr>
        <p:spPr>
          <a:xfrm>
            <a:off x="228600" y="289249"/>
            <a:ext cx="8686800" cy="685800"/>
          </a:xfrm>
          <a:prstGeom prst="rect">
            <a:avLst/>
          </a:prstGeom>
        </p:spPr>
        <p:txBody>
          <a:bodyPr/>
          <a:lstStyle/>
          <a:p>
            <a:r>
              <a:rPr lang="en-US" altLang="zh-TW" smtClean="0"/>
              <a:t>Click to edit Master title style</a:t>
            </a:r>
            <a:endParaRPr lang="en-US" dirty="0"/>
          </a:p>
        </p:txBody>
      </p:sp>
      <p:sp>
        <p:nvSpPr>
          <p:cNvPr id="5" name="Footer Placeholder 4"/>
          <p:cNvSpPr>
            <a:spLocks noGrp="1"/>
          </p:cNvSpPr>
          <p:nvPr>
            <p:ph type="ftr" sz="quarter" idx="3"/>
          </p:nvPr>
        </p:nvSpPr>
        <p:spPr>
          <a:xfrm>
            <a:off x="468085" y="6444343"/>
            <a:ext cx="5769429" cy="365125"/>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cs typeface="Arial" pitchFamily="34" charset="0"/>
              </a:defRPr>
            </a:lvl1pPr>
          </a:lstStyle>
          <a:p>
            <a:endParaRPr lang="zh-TW" altLang="en-US"/>
          </a:p>
        </p:txBody>
      </p:sp>
    </p:spTree>
    <p:extLst>
      <p:ext uri="{BB962C8B-B14F-4D97-AF65-F5344CB8AC3E}">
        <p14:creationId xmlns:p14="http://schemas.microsoft.com/office/powerpoint/2010/main" val="2627911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ransition 1">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3"/>
          <p:cNvSpPr>
            <a:spLocks noGrp="1"/>
          </p:cNvSpPr>
          <p:nvPr>
            <p:ph type="title"/>
          </p:nvPr>
        </p:nvSpPr>
        <p:spPr/>
        <p:txBody>
          <a:bodyPr/>
          <a:lstStyle>
            <a:lvl1pPr>
              <a:defRPr>
                <a:solidFill>
                  <a:schemeClr val="bg1"/>
                </a:solidFill>
              </a:defRPr>
            </a:lvl1pPr>
          </a:lstStyle>
          <a:p>
            <a:r>
              <a:rPr lang="en-US" altLang="zh-TW" smtClean="0"/>
              <a:t>Click to edit Master title style</a:t>
            </a:r>
            <a:endParaRPr lang="en-US" dirty="0"/>
          </a:p>
        </p:txBody>
      </p:sp>
    </p:spTree>
    <p:extLst>
      <p:ext uri="{BB962C8B-B14F-4D97-AF65-F5344CB8AC3E}">
        <p14:creationId xmlns:p14="http://schemas.microsoft.com/office/powerpoint/2010/main" val="3959739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2">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5"/>
          <p:cNvSpPr>
            <a:spLocks noGrp="1"/>
          </p:cNvSpPr>
          <p:nvPr>
            <p:ph type="title"/>
          </p:nvPr>
        </p:nvSpPr>
        <p:spPr/>
        <p:txBody>
          <a:bodyPr/>
          <a:lstStyle>
            <a:lvl1pPr>
              <a:defRPr>
                <a:solidFill>
                  <a:schemeClr val="bg1"/>
                </a:solidFill>
              </a:defRPr>
            </a:lvl1pPr>
          </a:lstStyle>
          <a:p>
            <a:r>
              <a:rPr lang="en-US" altLang="zh-TW" smtClean="0"/>
              <a:t>Click to edit Master title style</a:t>
            </a:r>
            <a:endParaRPr lang="en-US" dirty="0"/>
          </a:p>
        </p:txBody>
      </p:sp>
    </p:spTree>
    <p:extLst>
      <p:ext uri="{BB962C8B-B14F-4D97-AF65-F5344CB8AC3E}">
        <p14:creationId xmlns:p14="http://schemas.microsoft.com/office/powerpoint/2010/main" val="286958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3">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64095"/>
          </a:xfrm>
          <a:prstGeom prst="rect">
            <a:avLst/>
          </a:prstGeom>
        </p:spPr>
      </p:pic>
      <p:sp>
        <p:nvSpPr>
          <p:cNvPr id="5" name="Title 4"/>
          <p:cNvSpPr>
            <a:spLocks noGrp="1"/>
          </p:cNvSpPr>
          <p:nvPr>
            <p:ph type="title"/>
          </p:nvPr>
        </p:nvSpPr>
        <p:spPr/>
        <p:txBody>
          <a:bodyPr/>
          <a:lstStyle>
            <a:lvl1pPr>
              <a:defRPr>
                <a:solidFill>
                  <a:schemeClr val="bg1"/>
                </a:solidFill>
              </a:defRPr>
            </a:lvl1pPr>
          </a:lstStyle>
          <a:p>
            <a:r>
              <a:rPr lang="en-US" altLang="zh-TW" smtClean="0"/>
              <a:t>Click to edit Master title style</a:t>
            </a:r>
            <a:endParaRPr lang="en-US" dirty="0"/>
          </a:p>
        </p:txBody>
      </p:sp>
    </p:spTree>
    <p:extLst>
      <p:ext uri="{BB962C8B-B14F-4D97-AF65-F5344CB8AC3E}">
        <p14:creationId xmlns:p14="http://schemas.microsoft.com/office/powerpoint/2010/main" val="252510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ransition 4">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 y="2"/>
            <a:ext cx="9148571" cy="6864095"/>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altLang="zh-TW" smtClean="0"/>
              <a:t>Click to edit Master title style</a:t>
            </a:r>
            <a:endParaRPr lang="en-US" dirty="0"/>
          </a:p>
        </p:txBody>
      </p:sp>
    </p:spTree>
    <p:extLst>
      <p:ext uri="{BB962C8B-B14F-4D97-AF65-F5344CB8AC3E}">
        <p14:creationId xmlns:p14="http://schemas.microsoft.com/office/powerpoint/2010/main" val="2470108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ransition 5">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solidFill>
                  <a:schemeClr val="bg1">
                    <a:lumMod val="75000"/>
                  </a:schemeClr>
                </a:solidFill>
              </a:defRPr>
            </a:lvl1pPr>
          </a:lstStyle>
          <a:p>
            <a:r>
              <a:rPr lang="en-US" altLang="zh-TW" smtClean="0"/>
              <a:t>Click to edit Master title style</a:t>
            </a:r>
            <a:endParaRPr lang="en-US" dirty="0"/>
          </a:p>
        </p:txBody>
      </p:sp>
    </p:spTree>
    <p:extLst>
      <p:ext uri="{BB962C8B-B14F-4D97-AF65-F5344CB8AC3E}">
        <p14:creationId xmlns:p14="http://schemas.microsoft.com/office/powerpoint/2010/main" val="313791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0"/>
            <a:ext cx="9125712" cy="6858000"/>
          </a:xfrm>
          <a:prstGeom prst="rect">
            <a:avLst/>
          </a:prstGeom>
        </p:spPr>
      </p:pic>
      <p:sp>
        <p:nvSpPr>
          <p:cNvPr id="2" name="Title Placeholder 1"/>
          <p:cNvSpPr>
            <a:spLocks noGrp="1"/>
          </p:cNvSpPr>
          <p:nvPr>
            <p:ph type="title"/>
          </p:nvPr>
        </p:nvSpPr>
        <p:spPr>
          <a:xfrm>
            <a:off x="228600" y="300658"/>
            <a:ext cx="8686800" cy="707591"/>
          </a:xfrm>
          <a:prstGeom prst="rect">
            <a:avLst/>
          </a:prstGeom>
        </p:spPr>
        <p:txBody>
          <a:bodyPr vert="horz" lIns="91440" tIns="45720" rIns="91440" bIns="45720" rtlCol="0" anchor="t">
            <a:normAutofit/>
          </a:bodyPr>
          <a:lstStyle/>
          <a:p>
            <a:r>
              <a:rPr lang="en-US" altLang="zh-TW" smtClean="0"/>
              <a:t>Click to edit Master title style</a:t>
            </a:r>
            <a:endParaRPr lang="en-US" dirty="0"/>
          </a:p>
        </p:txBody>
      </p:sp>
      <p:sp>
        <p:nvSpPr>
          <p:cNvPr id="3075" name="Text Placeholder 2"/>
          <p:cNvSpPr>
            <a:spLocks noGrp="1"/>
          </p:cNvSpPr>
          <p:nvPr>
            <p:ph type="body" idx="1"/>
          </p:nvPr>
        </p:nvSpPr>
        <p:spPr bwMode="auto">
          <a:xfrm>
            <a:off x="228600" y="1306286"/>
            <a:ext cx="8686800" cy="49638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4"/>
          <p:cNvSpPr>
            <a:spLocks noGrp="1"/>
          </p:cNvSpPr>
          <p:nvPr>
            <p:ph type="ftr" sz="quarter" idx="3"/>
          </p:nvPr>
        </p:nvSpPr>
        <p:spPr>
          <a:xfrm>
            <a:off x="468086" y="6444343"/>
            <a:ext cx="5791200" cy="365125"/>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cs typeface="Arial" pitchFamily="34" charset="0"/>
              </a:defRPr>
            </a:lvl1pPr>
          </a:lstStyle>
          <a:p>
            <a:endParaRPr lang="zh-TW" altLang="en-US"/>
          </a:p>
        </p:txBody>
      </p:sp>
    </p:spTree>
    <p:extLst>
      <p:ext uri="{BB962C8B-B14F-4D97-AF65-F5344CB8AC3E}">
        <p14:creationId xmlns:p14="http://schemas.microsoft.com/office/powerpoint/2010/main" val="13196282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txStyles>
    <p:titleStyle>
      <a:lvl1pPr algn="l" rtl="0" eaLnBrk="1" fontAlgn="base" hangingPunct="1">
        <a:spcBef>
          <a:spcPct val="0"/>
        </a:spcBef>
        <a:spcAft>
          <a:spcPct val="0"/>
        </a:spcAft>
        <a:defRPr sz="3200" b="0" kern="1200" cap="none">
          <a:solidFill>
            <a:schemeClr val="accent2"/>
          </a:solidFill>
          <a:latin typeface="Calibri" charset="0"/>
          <a:ea typeface="Calibri" charset="0"/>
          <a:cs typeface="Calibri" charset="0"/>
        </a:defRPr>
      </a:lvl1pPr>
      <a:lvl2pPr algn="l" rtl="0" eaLnBrk="1" fontAlgn="base" hangingPunct="1">
        <a:spcBef>
          <a:spcPct val="0"/>
        </a:spcBef>
        <a:spcAft>
          <a:spcPct val="0"/>
        </a:spcAft>
        <a:defRPr sz="2400" b="1">
          <a:solidFill>
            <a:srgbClr val="224186"/>
          </a:solidFill>
          <a:latin typeface="Arial" charset="0"/>
          <a:cs typeface="Arial" charset="0"/>
        </a:defRPr>
      </a:lvl2pPr>
      <a:lvl3pPr algn="l" rtl="0" eaLnBrk="1" fontAlgn="base" hangingPunct="1">
        <a:spcBef>
          <a:spcPct val="0"/>
        </a:spcBef>
        <a:spcAft>
          <a:spcPct val="0"/>
        </a:spcAft>
        <a:defRPr sz="2400" b="1">
          <a:solidFill>
            <a:srgbClr val="224186"/>
          </a:solidFill>
          <a:latin typeface="Arial" charset="0"/>
          <a:cs typeface="Arial" charset="0"/>
        </a:defRPr>
      </a:lvl3pPr>
      <a:lvl4pPr algn="l" rtl="0" eaLnBrk="1" fontAlgn="base" hangingPunct="1">
        <a:spcBef>
          <a:spcPct val="0"/>
        </a:spcBef>
        <a:spcAft>
          <a:spcPct val="0"/>
        </a:spcAft>
        <a:defRPr sz="2400" b="1">
          <a:solidFill>
            <a:srgbClr val="224186"/>
          </a:solidFill>
          <a:latin typeface="Arial" charset="0"/>
          <a:cs typeface="Arial" charset="0"/>
        </a:defRPr>
      </a:lvl4pPr>
      <a:lvl5pPr algn="l" rtl="0" eaLnBrk="1" fontAlgn="base" hangingPunct="1">
        <a:spcBef>
          <a:spcPct val="0"/>
        </a:spcBef>
        <a:spcAft>
          <a:spcPct val="0"/>
        </a:spcAft>
        <a:defRPr sz="2400" b="1">
          <a:solidFill>
            <a:srgbClr val="224186"/>
          </a:solidFill>
          <a:latin typeface="Arial" charset="0"/>
          <a:cs typeface="Arial" charset="0"/>
        </a:defRPr>
      </a:lvl5pPr>
      <a:lvl6pPr marL="457200" algn="l" rtl="0" eaLnBrk="1" fontAlgn="base" hangingPunct="1">
        <a:spcBef>
          <a:spcPct val="0"/>
        </a:spcBef>
        <a:spcAft>
          <a:spcPct val="0"/>
        </a:spcAft>
        <a:defRPr sz="2400" b="1">
          <a:solidFill>
            <a:srgbClr val="224186"/>
          </a:solidFill>
          <a:latin typeface="Arial" charset="0"/>
          <a:cs typeface="Arial" charset="0"/>
        </a:defRPr>
      </a:lvl6pPr>
      <a:lvl7pPr marL="914400" algn="l" rtl="0" eaLnBrk="1" fontAlgn="base" hangingPunct="1">
        <a:spcBef>
          <a:spcPct val="0"/>
        </a:spcBef>
        <a:spcAft>
          <a:spcPct val="0"/>
        </a:spcAft>
        <a:defRPr sz="2400" b="1">
          <a:solidFill>
            <a:srgbClr val="224186"/>
          </a:solidFill>
          <a:latin typeface="Arial" charset="0"/>
          <a:cs typeface="Arial" charset="0"/>
        </a:defRPr>
      </a:lvl7pPr>
      <a:lvl8pPr marL="1371600" algn="l" rtl="0" eaLnBrk="1" fontAlgn="base" hangingPunct="1">
        <a:spcBef>
          <a:spcPct val="0"/>
        </a:spcBef>
        <a:spcAft>
          <a:spcPct val="0"/>
        </a:spcAft>
        <a:defRPr sz="2400" b="1">
          <a:solidFill>
            <a:srgbClr val="224186"/>
          </a:solidFill>
          <a:latin typeface="Arial" charset="0"/>
          <a:cs typeface="Arial" charset="0"/>
        </a:defRPr>
      </a:lvl8pPr>
      <a:lvl9pPr marL="1828800" algn="l" rtl="0" eaLnBrk="1" fontAlgn="base" hangingPunct="1">
        <a:spcBef>
          <a:spcPct val="0"/>
        </a:spcBef>
        <a:spcAft>
          <a:spcPct val="0"/>
        </a:spcAft>
        <a:defRPr sz="2400" b="1">
          <a:solidFill>
            <a:srgbClr val="224186"/>
          </a:solidFill>
          <a:latin typeface="Arial" charset="0"/>
          <a:cs typeface="Arial" charset="0"/>
        </a:defRPr>
      </a:lvl9pPr>
    </p:titleStyle>
    <p:bodyStyle>
      <a:lvl1pPr marL="233363" indent="-233363" algn="l" rtl="0" eaLnBrk="1" fontAlgn="base" hangingPunct="1">
        <a:spcBef>
          <a:spcPct val="20000"/>
        </a:spcBef>
        <a:spcAft>
          <a:spcPct val="0"/>
        </a:spcAft>
        <a:buClr>
          <a:srgbClr val="224186"/>
        </a:buClr>
        <a:buFont typeface="Arial" charset="0"/>
        <a:buChar char="•"/>
        <a:tabLst/>
        <a:defRPr sz="2200" kern="1200">
          <a:solidFill>
            <a:schemeClr val="accent6">
              <a:lumMod val="50000"/>
            </a:schemeClr>
          </a:solidFill>
          <a:latin typeface="Arial" pitchFamily="34" charset="0"/>
          <a:ea typeface="+mn-ea"/>
          <a:cs typeface="Arial" pitchFamily="34" charset="0"/>
        </a:defRPr>
      </a:lvl1pPr>
      <a:lvl2pPr marL="522288" indent="-288925" algn="l" rtl="0" eaLnBrk="1" fontAlgn="base" hangingPunct="1">
        <a:spcBef>
          <a:spcPct val="20000"/>
        </a:spcBef>
        <a:spcAft>
          <a:spcPct val="0"/>
        </a:spcAft>
        <a:buClr>
          <a:schemeClr val="accent2"/>
        </a:buClr>
        <a:buFont typeface=".AppleSystemUIFont" charset="-120"/>
        <a:buChar char="–"/>
        <a:tabLst/>
        <a:defRPr sz="1800" kern="1200">
          <a:solidFill>
            <a:schemeClr val="accent6">
              <a:lumMod val="50000"/>
            </a:schemeClr>
          </a:solidFill>
          <a:latin typeface="Arial" pitchFamily="34" charset="0"/>
          <a:ea typeface="+mn-ea"/>
          <a:cs typeface="Arial" pitchFamily="34" charset="0"/>
        </a:defRPr>
      </a:lvl2pPr>
      <a:lvl3pPr marL="746125" indent="-223838" algn="l" rtl="0" eaLnBrk="1" fontAlgn="base" hangingPunct="1">
        <a:spcBef>
          <a:spcPct val="20000"/>
        </a:spcBef>
        <a:spcAft>
          <a:spcPct val="0"/>
        </a:spcAft>
        <a:buClr>
          <a:schemeClr val="bg2"/>
        </a:buClr>
        <a:buFont typeface="Arial" charset="0"/>
        <a:buChar char="•"/>
        <a:tabLst/>
        <a:defRPr sz="1600" kern="1200">
          <a:solidFill>
            <a:schemeClr val="accent6">
              <a:lumMod val="50000"/>
            </a:schemeClr>
          </a:solidFill>
          <a:latin typeface="Arial" pitchFamily="34" charset="0"/>
          <a:ea typeface="+mn-ea"/>
          <a:cs typeface="Arial" pitchFamily="34" charset="0"/>
        </a:defRPr>
      </a:lvl3pPr>
      <a:lvl4pPr marL="1035050" indent="-233363" algn="l" rtl="0" eaLnBrk="1" fontAlgn="base" hangingPunct="1">
        <a:spcBef>
          <a:spcPct val="20000"/>
        </a:spcBef>
        <a:spcAft>
          <a:spcPct val="0"/>
        </a:spcAft>
        <a:buClr>
          <a:srgbClr val="224186"/>
        </a:buClr>
        <a:buFont typeface="Arial" charset="0"/>
        <a:buChar char="•"/>
        <a:tabLst/>
        <a:defRPr sz="1400" kern="1200">
          <a:solidFill>
            <a:schemeClr val="accent6">
              <a:lumMod val="50000"/>
            </a:schemeClr>
          </a:solidFill>
          <a:latin typeface="Arial" pitchFamily="34" charset="0"/>
          <a:ea typeface="+mn-ea"/>
          <a:cs typeface="Arial" pitchFamily="34" charset="0"/>
        </a:defRPr>
      </a:lvl4pPr>
      <a:lvl5pPr marL="2057400" indent="-228600" algn="l" rtl="0" eaLnBrk="1" fontAlgn="base" hangingPunct="1">
        <a:spcBef>
          <a:spcPct val="20000"/>
        </a:spcBef>
        <a:spcAft>
          <a:spcPct val="0"/>
        </a:spcAft>
        <a:buClr>
          <a:srgbClr val="224186"/>
        </a:buClr>
        <a:buFont typeface="Arial" charset="0"/>
        <a:buChar char="•"/>
        <a:defRPr sz="1600" kern="1200">
          <a:solidFill>
            <a:schemeClr val="accent6">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dirty="0" smtClean="0"/>
              <a:t>     </a:t>
            </a:r>
            <a:r>
              <a:rPr lang="en-US" altLang="zh-TW" dirty="0" err="1" smtClean="0"/>
              <a:t>Autogen</a:t>
            </a:r>
            <a:r>
              <a:rPr lang="en-US" altLang="zh-TW" dirty="0" smtClean="0"/>
              <a:t> Profile Insertion Tool</a:t>
            </a:r>
            <a:br>
              <a:rPr lang="en-US" altLang="zh-TW" dirty="0" smtClean="0"/>
            </a:br>
            <a:r>
              <a:rPr lang="en-US" altLang="zh-TW" dirty="0" smtClean="0"/>
              <a:t>	Current/Voltage Profile</a:t>
            </a:r>
            <a:br>
              <a:rPr lang="en-US" altLang="zh-TW" dirty="0" smtClean="0"/>
            </a:br>
            <a:endParaRPr lang="en-US" dirty="0"/>
          </a:p>
        </p:txBody>
      </p:sp>
      <p:sp>
        <p:nvSpPr>
          <p:cNvPr id="3" name="Title 1"/>
          <p:cNvSpPr txBox="1">
            <a:spLocks/>
          </p:cNvSpPr>
          <p:nvPr/>
        </p:nvSpPr>
        <p:spPr>
          <a:xfrm>
            <a:off x="1328738" y="2667808"/>
            <a:ext cx="6800850" cy="685800"/>
          </a:xfrm>
          <a:prstGeom prst="rect">
            <a:avLst/>
          </a:prstGeom>
        </p:spPr>
        <p:txBody>
          <a:bodyPr vert="horz" lIns="91440" tIns="45720" rIns="91440" bIns="45720" rtlCol="0" anchor="t">
            <a:normAutofit/>
          </a:bodyPr>
          <a:lstStyle>
            <a:lvl1pPr algn="l" rtl="0" eaLnBrk="1" fontAlgn="base" hangingPunct="1">
              <a:spcBef>
                <a:spcPct val="0"/>
              </a:spcBef>
              <a:spcAft>
                <a:spcPct val="0"/>
              </a:spcAft>
              <a:defRPr sz="3200" b="0" kern="1200" cap="none">
                <a:solidFill>
                  <a:schemeClr val="accent2"/>
                </a:solidFill>
                <a:latin typeface="Calibri" charset="0"/>
                <a:ea typeface="Calibri" charset="0"/>
                <a:cs typeface="Calibri" charset="0"/>
              </a:defRPr>
            </a:lvl1pPr>
            <a:lvl2pPr algn="l" rtl="0" eaLnBrk="1" fontAlgn="base" hangingPunct="1">
              <a:spcBef>
                <a:spcPct val="0"/>
              </a:spcBef>
              <a:spcAft>
                <a:spcPct val="0"/>
              </a:spcAft>
              <a:defRPr sz="2400" b="1">
                <a:solidFill>
                  <a:srgbClr val="224186"/>
                </a:solidFill>
                <a:latin typeface="Arial" charset="0"/>
                <a:cs typeface="Arial" charset="0"/>
              </a:defRPr>
            </a:lvl2pPr>
            <a:lvl3pPr algn="l" rtl="0" eaLnBrk="1" fontAlgn="base" hangingPunct="1">
              <a:spcBef>
                <a:spcPct val="0"/>
              </a:spcBef>
              <a:spcAft>
                <a:spcPct val="0"/>
              </a:spcAft>
              <a:defRPr sz="2400" b="1">
                <a:solidFill>
                  <a:srgbClr val="224186"/>
                </a:solidFill>
                <a:latin typeface="Arial" charset="0"/>
                <a:cs typeface="Arial" charset="0"/>
              </a:defRPr>
            </a:lvl3pPr>
            <a:lvl4pPr algn="l" rtl="0" eaLnBrk="1" fontAlgn="base" hangingPunct="1">
              <a:spcBef>
                <a:spcPct val="0"/>
              </a:spcBef>
              <a:spcAft>
                <a:spcPct val="0"/>
              </a:spcAft>
              <a:defRPr sz="2400" b="1">
                <a:solidFill>
                  <a:srgbClr val="224186"/>
                </a:solidFill>
                <a:latin typeface="Arial" charset="0"/>
                <a:cs typeface="Arial" charset="0"/>
              </a:defRPr>
            </a:lvl4pPr>
            <a:lvl5pPr algn="l" rtl="0" eaLnBrk="1" fontAlgn="base" hangingPunct="1">
              <a:spcBef>
                <a:spcPct val="0"/>
              </a:spcBef>
              <a:spcAft>
                <a:spcPct val="0"/>
              </a:spcAft>
              <a:defRPr sz="2400" b="1">
                <a:solidFill>
                  <a:srgbClr val="224186"/>
                </a:solidFill>
                <a:latin typeface="Arial" charset="0"/>
                <a:cs typeface="Arial" charset="0"/>
              </a:defRPr>
            </a:lvl5pPr>
            <a:lvl6pPr marL="457200" algn="l" rtl="0" eaLnBrk="1" fontAlgn="base" hangingPunct="1">
              <a:spcBef>
                <a:spcPct val="0"/>
              </a:spcBef>
              <a:spcAft>
                <a:spcPct val="0"/>
              </a:spcAft>
              <a:defRPr sz="2400" b="1">
                <a:solidFill>
                  <a:srgbClr val="224186"/>
                </a:solidFill>
                <a:latin typeface="Arial" charset="0"/>
                <a:cs typeface="Arial" charset="0"/>
              </a:defRPr>
            </a:lvl6pPr>
            <a:lvl7pPr marL="914400" algn="l" rtl="0" eaLnBrk="1" fontAlgn="base" hangingPunct="1">
              <a:spcBef>
                <a:spcPct val="0"/>
              </a:spcBef>
              <a:spcAft>
                <a:spcPct val="0"/>
              </a:spcAft>
              <a:defRPr sz="2400" b="1">
                <a:solidFill>
                  <a:srgbClr val="224186"/>
                </a:solidFill>
                <a:latin typeface="Arial" charset="0"/>
                <a:cs typeface="Arial" charset="0"/>
              </a:defRPr>
            </a:lvl7pPr>
            <a:lvl8pPr marL="1371600" algn="l" rtl="0" eaLnBrk="1" fontAlgn="base" hangingPunct="1">
              <a:spcBef>
                <a:spcPct val="0"/>
              </a:spcBef>
              <a:spcAft>
                <a:spcPct val="0"/>
              </a:spcAft>
              <a:defRPr sz="2400" b="1">
                <a:solidFill>
                  <a:srgbClr val="224186"/>
                </a:solidFill>
                <a:latin typeface="Arial" charset="0"/>
                <a:cs typeface="Arial" charset="0"/>
              </a:defRPr>
            </a:lvl8pPr>
            <a:lvl9pPr marL="1828800" algn="l" rtl="0" eaLnBrk="1" fontAlgn="base" hangingPunct="1">
              <a:spcBef>
                <a:spcPct val="0"/>
              </a:spcBef>
              <a:spcAft>
                <a:spcPct val="0"/>
              </a:spcAft>
              <a:defRPr sz="2400" b="1">
                <a:solidFill>
                  <a:srgbClr val="224186"/>
                </a:solidFill>
                <a:latin typeface="Arial" charset="0"/>
                <a:cs typeface="Arial" charset="0"/>
              </a:defRPr>
            </a:lvl9pPr>
          </a:lstStyle>
          <a:p>
            <a:endParaRPr lang="en-US" dirty="0">
              <a:solidFill>
                <a:schemeClr val="tx2"/>
              </a:solidFill>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5588120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defRPr/>
            </a:pPr>
            <a:r>
              <a:rPr lang="en-US" altLang="zh-TW" sz="1600" dirty="0">
                <a:latin typeface="Cambria Math" panose="02040503050406030204" pitchFamily="18" charset="0"/>
                <a:ea typeface="Cambria Math" panose="02040503050406030204" pitchFamily="18" charset="0"/>
                <a:cs typeface="Times New Roman" panose="02020603050405020304" pitchFamily="18" charset="0"/>
              </a:rPr>
              <a:t>1. Input the current profile path which stores the per each pin’s data collection.</a:t>
            </a:r>
          </a:p>
          <a:p>
            <a:pPr algn="just">
              <a:defRPr/>
            </a:pPr>
            <a:r>
              <a:rPr lang="en-US" altLang="zh-TW" sz="1600" dirty="0">
                <a:latin typeface="Cambria Math" panose="02040503050406030204" pitchFamily="18" charset="0"/>
                <a:ea typeface="Cambria Math" panose="02040503050406030204" pitchFamily="18" charset="0"/>
                <a:cs typeface="Times New Roman" panose="02020603050405020304" pitchFamily="18" charset="0"/>
              </a:rPr>
              <a:t>2. Choose the “individual”, it produces the single graph per each exporting profile file and store in the power point report.</a:t>
            </a:r>
          </a:p>
          <a:p>
            <a:pPr algn="just">
              <a:defRPr/>
            </a:pPr>
            <a:r>
              <a:rPr lang="en-US" altLang="zh-TW" sz="1600" dirty="0">
                <a:latin typeface="Cambria Math" panose="02040503050406030204" pitchFamily="18" charset="0"/>
                <a:ea typeface="Cambria Math" panose="02040503050406030204" pitchFamily="18" charset="0"/>
                <a:cs typeface="Times New Roman" panose="02020603050405020304" pitchFamily="18" charset="0"/>
              </a:rPr>
              <a:t>3. Filter rule to select the customized configurations to remove the unwanted pulse. It shows two graphic, one is the original and the other is modified one in the power point report and the raw data will be saved in the excel.</a:t>
            </a:r>
          </a:p>
          <a:p>
            <a:endParaRPr lang="zh-TW" altLang="en-US" sz="1600" dirty="0"/>
          </a:p>
        </p:txBody>
      </p:sp>
      <p:sp>
        <p:nvSpPr>
          <p:cNvPr id="16386" name="標題 1"/>
          <p:cNvSpPr>
            <a:spLocks noGrp="1"/>
          </p:cNvSpPr>
          <p:nvPr>
            <p:ph type="title"/>
          </p:nvPr>
        </p:nvSpPr>
        <p:spPr/>
        <p:txBody>
          <a:bodyPr/>
          <a:lstStyle/>
          <a:p>
            <a:r>
              <a:rPr lang="en-US" altLang="zh-TW" smtClean="0"/>
              <a:t>Data Analysis tab – Chart Group by Individual</a:t>
            </a:r>
            <a:endParaRPr lang="zh-TW" altLang="en-US" smtClean="0"/>
          </a:p>
        </p:txBody>
      </p:sp>
      <p:grpSp>
        <p:nvGrpSpPr>
          <p:cNvPr id="16388" name="Group 4"/>
          <p:cNvGrpSpPr>
            <a:grpSpLocks/>
          </p:cNvGrpSpPr>
          <p:nvPr/>
        </p:nvGrpSpPr>
        <p:grpSpPr bwMode="auto">
          <a:xfrm>
            <a:off x="38101" y="3097213"/>
            <a:ext cx="5256213" cy="3600450"/>
            <a:chOff x="6156176" y="2772011"/>
            <a:chExt cx="5256248" cy="3600000"/>
          </a:xfrm>
        </p:grpSpPr>
        <p:pic>
          <p:nvPicPr>
            <p:cNvPr id="1639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1413" y="2772011"/>
              <a:ext cx="5191011"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Rectangle 19"/>
            <p:cNvSpPr>
              <a:spLocks noChangeArrowheads="1"/>
            </p:cNvSpPr>
            <p:nvPr/>
          </p:nvSpPr>
          <p:spPr bwMode="auto">
            <a:xfrm>
              <a:off x="7325396" y="3043660"/>
              <a:ext cx="564356" cy="184459"/>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16395" name="Rectangle 20"/>
            <p:cNvSpPr>
              <a:spLocks noChangeArrowheads="1"/>
            </p:cNvSpPr>
            <p:nvPr/>
          </p:nvSpPr>
          <p:spPr bwMode="auto">
            <a:xfrm>
              <a:off x="6567578" y="3277329"/>
              <a:ext cx="4464496" cy="484965"/>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16396" name="Rectangle 20"/>
            <p:cNvSpPr>
              <a:spLocks noChangeArrowheads="1"/>
            </p:cNvSpPr>
            <p:nvPr/>
          </p:nvSpPr>
          <p:spPr bwMode="auto">
            <a:xfrm>
              <a:off x="6567578" y="3808822"/>
              <a:ext cx="2684942" cy="386057"/>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21" name="Oval 20"/>
            <p:cNvSpPr/>
            <p:nvPr/>
          </p:nvSpPr>
          <p:spPr>
            <a:xfrm>
              <a:off x="6156176" y="3321217"/>
              <a:ext cx="360365" cy="3587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1</a:t>
              </a:r>
              <a:endParaRPr lang="zh-TW" altLang="en-US" dirty="0">
                <a:solidFill>
                  <a:schemeClr val="tx1"/>
                </a:solidFill>
              </a:endParaRPr>
            </a:p>
          </p:txBody>
        </p:sp>
        <p:sp>
          <p:nvSpPr>
            <p:cNvPr id="22" name="Oval 21"/>
            <p:cNvSpPr/>
            <p:nvPr/>
          </p:nvSpPr>
          <p:spPr>
            <a:xfrm>
              <a:off x="6156176" y="3821217"/>
              <a:ext cx="360365" cy="36031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2</a:t>
              </a:r>
              <a:endParaRPr lang="zh-TW" altLang="en-US" dirty="0">
                <a:solidFill>
                  <a:schemeClr val="tx1"/>
                </a:solidFill>
              </a:endParaRPr>
            </a:p>
          </p:txBody>
        </p:sp>
        <p:sp>
          <p:nvSpPr>
            <p:cNvPr id="16399" name="Rectangle 20"/>
            <p:cNvSpPr>
              <a:spLocks noChangeArrowheads="1"/>
            </p:cNvSpPr>
            <p:nvPr/>
          </p:nvSpPr>
          <p:spPr bwMode="auto">
            <a:xfrm>
              <a:off x="6561148" y="4238014"/>
              <a:ext cx="3699483" cy="386057"/>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24" name="Oval 23"/>
            <p:cNvSpPr/>
            <p:nvPr/>
          </p:nvSpPr>
          <p:spPr>
            <a:xfrm>
              <a:off x="6156176" y="4251376"/>
              <a:ext cx="360365" cy="36031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3</a:t>
              </a:r>
              <a:endParaRPr lang="zh-TW" altLang="en-US" dirty="0">
                <a:solidFill>
                  <a:schemeClr val="tx1"/>
                </a:solidFill>
              </a:endParaRPr>
            </a:p>
          </p:txBody>
        </p:sp>
      </p:grpSp>
      <p:grpSp>
        <p:nvGrpSpPr>
          <p:cNvPr id="16389" name="Group 6"/>
          <p:cNvGrpSpPr>
            <a:grpSpLocks/>
          </p:cNvGrpSpPr>
          <p:nvPr/>
        </p:nvGrpSpPr>
        <p:grpSpPr bwMode="auto">
          <a:xfrm>
            <a:off x="5313364" y="3097215"/>
            <a:ext cx="3787775" cy="3608387"/>
            <a:chOff x="5313196" y="3097042"/>
            <a:chExt cx="3787454" cy="3608350"/>
          </a:xfrm>
        </p:grpSpPr>
        <p:pic>
          <p:nvPicPr>
            <p:cNvPr id="1639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3196" y="3097042"/>
              <a:ext cx="3787454" cy="33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392" name="TextBox 4"/>
            <p:cNvSpPr txBox="1">
              <a:spLocks noChangeArrowheads="1"/>
            </p:cNvSpPr>
            <p:nvPr/>
          </p:nvSpPr>
          <p:spPr bwMode="auto">
            <a:xfrm>
              <a:off x="5317061" y="6445042"/>
              <a:ext cx="3783589"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100"/>
                <a:t>Remove the unwanted pulse caused by capacitor </a:t>
              </a:r>
            </a:p>
          </p:txBody>
        </p:sp>
      </p:grpSp>
      <p:sp>
        <p:nvSpPr>
          <p:cNvPr id="16" name="Rectangle 2"/>
          <p:cNvSpPr/>
          <p:nvPr/>
        </p:nvSpPr>
        <p:spPr>
          <a:xfrm>
            <a:off x="266701" y="5076826"/>
            <a:ext cx="4646613" cy="1569660"/>
          </a:xfrm>
          <a:prstGeom prst="rect">
            <a:avLst/>
          </a:prstGeom>
          <a:solidFill>
            <a:schemeClr val="accent3">
              <a:lumMod val="95000"/>
            </a:schemeClr>
          </a:solidFill>
        </p:spPr>
        <p:txBody>
          <a:bodyPr>
            <a:spAutoFit/>
          </a:bodyPr>
          <a:lstStyle/>
          <a:p>
            <a:pPr algn="just">
              <a:defRPr/>
            </a:pPr>
            <a:r>
              <a:rPr lang="en-US" altLang="zh-TW" sz="1200" dirty="0">
                <a:latin typeface="Cambria Math" panose="02040503050406030204" pitchFamily="18" charset="0"/>
                <a:ea typeface="Cambria Math" panose="02040503050406030204" pitchFamily="18" charset="0"/>
                <a:cs typeface="Times New Roman" panose="02020603050405020304" pitchFamily="18" charset="0"/>
              </a:rPr>
              <a:t>3. Filter Rule Introduction</a:t>
            </a:r>
          </a:p>
          <a:p>
            <a:pPr algn="just">
              <a:defRPr/>
            </a:pPr>
            <a:r>
              <a:rPr lang="en-US" altLang="zh-TW" sz="1200" dirty="0">
                <a:latin typeface="Cambria Math" panose="02040503050406030204" pitchFamily="18" charset="0"/>
                <a:ea typeface="Cambria Math" panose="02040503050406030204" pitchFamily="18" charset="0"/>
                <a:cs typeface="Times New Roman" panose="02020603050405020304" pitchFamily="18" charset="0"/>
              </a:rPr>
              <a:t>     a. Loop </a:t>
            </a:r>
            <a:r>
              <a:rPr lang="en-US" altLang="zh-TW" sz="1200" dirty="0" err="1">
                <a:latin typeface="Cambria Math" panose="02040503050406030204" pitchFamily="18" charset="0"/>
                <a:ea typeface="Cambria Math" panose="02040503050406030204" pitchFamily="18" charset="0"/>
                <a:cs typeface="Times New Roman" panose="02020603050405020304" pitchFamily="18" charset="0"/>
              </a:rPr>
              <a:t>Cnt</a:t>
            </a:r>
            <a:r>
              <a:rPr lang="en-US" altLang="zh-TW" sz="1200" dirty="0">
                <a:latin typeface="Cambria Math" panose="02040503050406030204" pitchFamily="18" charset="0"/>
                <a:ea typeface="Cambria Math" panose="02040503050406030204" pitchFamily="18" charset="0"/>
                <a:cs typeface="Times New Roman" panose="02020603050405020304" pitchFamily="18" charset="0"/>
              </a:rPr>
              <a:t>: How many times to remove the unwanted pulse. </a:t>
            </a:r>
          </a:p>
          <a:p>
            <a:pPr algn="just">
              <a:defRPr/>
            </a:pPr>
            <a:r>
              <a:rPr lang="en-US" altLang="zh-TW" sz="1200" dirty="0">
                <a:latin typeface="Cambria Math" panose="02040503050406030204" pitchFamily="18" charset="0"/>
                <a:ea typeface="Cambria Math" panose="02040503050406030204" pitchFamily="18" charset="0"/>
                <a:cs typeface="Times New Roman" panose="02020603050405020304" pitchFamily="18" charset="0"/>
              </a:rPr>
              <a:t>     b. Filter Width: To remove the pulse whose width is lower than the Filter Width.</a:t>
            </a:r>
          </a:p>
          <a:p>
            <a:pPr algn="just">
              <a:defRPr/>
            </a:pPr>
            <a:r>
              <a:rPr lang="en-US" altLang="zh-TW" sz="1200" dirty="0">
                <a:latin typeface="Cambria Math" panose="02040503050406030204" pitchFamily="18" charset="0"/>
                <a:ea typeface="Cambria Math" panose="02040503050406030204" pitchFamily="18" charset="0"/>
                <a:cs typeface="Times New Roman" panose="02020603050405020304" pitchFamily="18" charset="0"/>
              </a:rPr>
              <a:t>     c. </a:t>
            </a:r>
            <a:r>
              <a:rPr lang="en-US" altLang="zh-TW" sz="1200" dirty="0" err="1">
                <a:latin typeface="Cambria Math" panose="02040503050406030204" pitchFamily="18" charset="0"/>
                <a:ea typeface="Cambria Math" panose="02040503050406030204" pitchFamily="18" charset="0"/>
                <a:cs typeface="Times New Roman" panose="02020603050405020304" pitchFamily="18" charset="0"/>
              </a:rPr>
              <a:t>Sepc</a:t>
            </a:r>
            <a:r>
              <a:rPr lang="en-US" altLang="zh-TW" sz="1200" dirty="0">
                <a:latin typeface="Cambria Math" panose="02040503050406030204" pitchFamily="18" charset="0"/>
                <a:ea typeface="Cambria Math" panose="02040503050406030204" pitchFamily="18" charset="0"/>
                <a:cs typeface="Times New Roman" panose="02020603050405020304" pitchFamily="18" charset="0"/>
              </a:rPr>
              <a:t>(</a:t>
            </a:r>
            <a:r>
              <a:rPr lang="en-US" altLang="zh-TW" sz="1200" dirty="0" err="1">
                <a:latin typeface="Cambria Math" panose="02040503050406030204" pitchFamily="18" charset="0"/>
                <a:ea typeface="Cambria Math" panose="02040503050406030204" pitchFamily="18" charset="0"/>
                <a:cs typeface="Times New Roman" panose="02020603050405020304" pitchFamily="18" charset="0"/>
              </a:rPr>
              <a:t>Stdev</a:t>
            </a:r>
            <a:r>
              <a:rPr lang="en-US" altLang="zh-TW" sz="1200" dirty="0">
                <a:latin typeface="Cambria Math" panose="02040503050406030204" pitchFamily="18" charset="0"/>
                <a:ea typeface="Cambria Math" panose="02040503050406030204" pitchFamily="18" charset="0"/>
                <a:cs typeface="Times New Roman" panose="02020603050405020304" pitchFamily="18" charset="0"/>
              </a:rPr>
              <a:t>): Filer Criteria to find the 100 points on the left and right sides of the pulse, and calculation the standard deviation.</a:t>
            </a:r>
          </a:p>
          <a:p>
            <a:pPr algn="just">
              <a:defRPr/>
            </a:pPr>
            <a:r>
              <a:rPr lang="en-US" altLang="zh-TW" sz="1200" dirty="0">
                <a:latin typeface="Cambria Math" panose="02040503050406030204" pitchFamily="18" charset="0"/>
                <a:ea typeface="Cambria Math" panose="02040503050406030204" pitchFamily="18" charset="0"/>
                <a:cs typeface="Times New Roman" panose="02020603050405020304" pitchFamily="18" charset="0"/>
              </a:rPr>
              <a:t>     d. Only Last: Show the original graph and the graph which removed the unwanted pulse in the last Loop </a:t>
            </a:r>
            <a:r>
              <a:rPr lang="en-US" altLang="zh-TW" sz="1200" dirty="0" err="1">
                <a:latin typeface="Cambria Math" panose="02040503050406030204" pitchFamily="18" charset="0"/>
                <a:ea typeface="Cambria Math" panose="02040503050406030204" pitchFamily="18" charset="0"/>
                <a:cs typeface="Times New Roman" panose="02020603050405020304" pitchFamily="18" charset="0"/>
              </a:rPr>
              <a:t>Cnt</a:t>
            </a:r>
            <a:r>
              <a:rPr lang="en-US" altLang="zh-TW" sz="1200" dirty="0">
                <a:latin typeface="Cambria Math" panose="02040503050406030204" pitchFamily="18" charset="0"/>
                <a:ea typeface="Cambria Math" panose="02040503050406030204" pitchFamily="18" charset="0"/>
                <a:cs typeface="Times New Roman" panose="02020603050405020304" pitchFamily="18" charset="0"/>
              </a:rPr>
              <a:t>.</a:t>
            </a:r>
          </a:p>
        </p:txBody>
      </p:sp>
    </p:spTree>
    <p:extLst>
      <p:ext uri="{BB962C8B-B14F-4D97-AF65-F5344CB8AC3E}">
        <p14:creationId xmlns:p14="http://schemas.microsoft.com/office/powerpoint/2010/main" val="2553116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defRPr/>
            </a:pPr>
            <a:r>
              <a:rPr lang="en-US" altLang="zh-TW" sz="1600" dirty="0">
                <a:latin typeface="Cambria Math" panose="02040503050406030204" pitchFamily="18" charset="0"/>
                <a:ea typeface="Cambria Math" panose="02040503050406030204" pitchFamily="18" charset="0"/>
                <a:cs typeface="Times New Roman" panose="02020603050405020304" pitchFamily="18" charset="0"/>
              </a:rPr>
              <a:t>1. Input the current profile path which stores the per each pin’s data collection.</a:t>
            </a:r>
          </a:p>
          <a:p>
            <a:pPr algn="just">
              <a:defRPr/>
            </a:pPr>
            <a:r>
              <a:rPr lang="en-US" altLang="zh-TW" sz="1600" dirty="0">
                <a:latin typeface="Cambria Math" panose="02040503050406030204" pitchFamily="18" charset="0"/>
                <a:ea typeface="Cambria Math" panose="02040503050406030204" pitchFamily="18" charset="0"/>
                <a:cs typeface="Times New Roman" panose="02020603050405020304" pitchFamily="18" charset="0"/>
              </a:rPr>
              <a:t>2. Choose the “Merge”, it composites all the single graph per each exporting profile file and store in the power point report.</a:t>
            </a:r>
          </a:p>
          <a:p>
            <a:endParaRPr lang="zh-TW" altLang="en-US" sz="1600" dirty="0"/>
          </a:p>
        </p:txBody>
      </p:sp>
      <p:sp>
        <p:nvSpPr>
          <p:cNvPr id="17410" name="標題 1"/>
          <p:cNvSpPr>
            <a:spLocks noGrp="1"/>
          </p:cNvSpPr>
          <p:nvPr>
            <p:ph type="title"/>
          </p:nvPr>
        </p:nvSpPr>
        <p:spPr/>
        <p:txBody>
          <a:bodyPr/>
          <a:lstStyle/>
          <a:p>
            <a:r>
              <a:rPr lang="en-US" altLang="zh-TW" smtClean="0"/>
              <a:t>Data Analysis tab – Chart Group by Individual</a:t>
            </a:r>
            <a:endParaRPr lang="zh-TW" altLang="en-US" smtClean="0"/>
          </a:p>
        </p:txBody>
      </p:sp>
      <p:grpSp>
        <p:nvGrpSpPr>
          <p:cNvPr id="17412" name="Group 5"/>
          <p:cNvGrpSpPr>
            <a:grpSpLocks/>
          </p:cNvGrpSpPr>
          <p:nvPr/>
        </p:nvGrpSpPr>
        <p:grpSpPr bwMode="auto">
          <a:xfrm>
            <a:off x="38101" y="2498303"/>
            <a:ext cx="5256213" cy="3600450"/>
            <a:chOff x="37409" y="3094447"/>
            <a:chExt cx="5256247" cy="3600000"/>
          </a:xfrm>
        </p:grpSpPr>
        <p:pic>
          <p:nvPicPr>
            <p:cNvPr id="1741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645" y="3094447"/>
              <a:ext cx="5191011"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Rectangle 19"/>
            <p:cNvSpPr>
              <a:spLocks noChangeArrowheads="1"/>
            </p:cNvSpPr>
            <p:nvPr/>
          </p:nvSpPr>
          <p:spPr bwMode="auto">
            <a:xfrm>
              <a:off x="1206629" y="3368691"/>
              <a:ext cx="564356" cy="184459"/>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17416" name="Rectangle 20"/>
            <p:cNvSpPr>
              <a:spLocks noChangeArrowheads="1"/>
            </p:cNvSpPr>
            <p:nvPr/>
          </p:nvSpPr>
          <p:spPr bwMode="auto">
            <a:xfrm>
              <a:off x="448811" y="3602360"/>
              <a:ext cx="4464496" cy="484965"/>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17417" name="Rectangle 20"/>
            <p:cNvSpPr>
              <a:spLocks noChangeArrowheads="1"/>
            </p:cNvSpPr>
            <p:nvPr/>
          </p:nvSpPr>
          <p:spPr bwMode="auto">
            <a:xfrm>
              <a:off x="448811" y="4133853"/>
              <a:ext cx="2684942" cy="386057"/>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21" name="Oval 20"/>
            <p:cNvSpPr/>
            <p:nvPr/>
          </p:nvSpPr>
          <p:spPr>
            <a:xfrm>
              <a:off x="37409" y="3645241"/>
              <a:ext cx="360365" cy="36031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1</a:t>
              </a:r>
              <a:endParaRPr lang="zh-TW" altLang="en-US" dirty="0">
                <a:solidFill>
                  <a:schemeClr val="tx1"/>
                </a:solidFill>
              </a:endParaRPr>
            </a:p>
          </p:txBody>
        </p:sp>
        <p:sp>
          <p:nvSpPr>
            <p:cNvPr id="22" name="Oval 21"/>
            <p:cNvSpPr/>
            <p:nvPr/>
          </p:nvSpPr>
          <p:spPr>
            <a:xfrm>
              <a:off x="37409" y="4146828"/>
              <a:ext cx="360365" cy="36031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2</a:t>
              </a:r>
              <a:endParaRPr lang="zh-TW" altLang="en-US" dirty="0">
                <a:solidFill>
                  <a:schemeClr val="tx1"/>
                </a:solidFill>
              </a:endParaRPr>
            </a:p>
          </p:txBody>
        </p:sp>
      </p:grpSp>
      <p:pic>
        <p:nvPicPr>
          <p:cNvPr id="1741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6" y="4469978"/>
            <a:ext cx="5400675" cy="191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1298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zh-TW" altLang="en-US"/>
          </a:p>
        </p:txBody>
      </p:sp>
      <p:sp>
        <p:nvSpPr>
          <p:cNvPr id="18434" name="標題 1"/>
          <p:cNvSpPr>
            <a:spLocks noGrp="1"/>
          </p:cNvSpPr>
          <p:nvPr>
            <p:ph type="title"/>
          </p:nvPr>
        </p:nvSpPr>
        <p:spPr/>
        <p:txBody>
          <a:bodyPr/>
          <a:lstStyle/>
          <a:p>
            <a:r>
              <a:rPr lang="en-US" altLang="zh-TW" smtClean="0"/>
              <a:t>Data Analysis tab – Power Consumption</a:t>
            </a:r>
            <a:endParaRPr lang="zh-TW" altLang="en-US" smtClean="0"/>
          </a:p>
        </p:txBody>
      </p:sp>
      <p:sp>
        <p:nvSpPr>
          <p:cNvPr id="3" name="Rectangle 2"/>
          <p:cNvSpPr/>
          <p:nvPr/>
        </p:nvSpPr>
        <p:spPr>
          <a:xfrm>
            <a:off x="152400" y="1260477"/>
            <a:ext cx="8839200" cy="923330"/>
          </a:xfrm>
          <a:prstGeom prst="rect">
            <a:avLst/>
          </a:prstGeom>
          <a:solidFill>
            <a:schemeClr val="accent3">
              <a:lumMod val="95000"/>
            </a:schemeClr>
          </a:solidFill>
        </p:spPr>
        <p:txBody>
          <a:bodyPr>
            <a:spAutoFit/>
          </a:bodyPr>
          <a:lstStyle/>
          <a:p>
            <a:pPr algn="just">
              <a:defRPr/>
            </a:pPr>
            <a:r>
              <a:rPr lang="en-US" altLang="zh-TW" dirty="0">
                <a:latin typeface="Cambria Math" panose="02040503050406030204" pitchFamily="18" charset="0"/>
                <a:ea typeface="Cambria Math" panose="02040503050406030204" pitchFamily="18" charset="0"/>
                <a:cs typeface="Times New Roman" panose="02020603050405020304" pitchFamily="18" charset="0"/>
              </a:rPr>
              <a:t>1. Select “</a:t>
            </a:r>
            <a:r>
              <a:rPr lang="en-US" altLang="zh-TW" dirty="0" err="1">
                <a:latin typeface="Cambria Math" panose="02040503050406030204" pitchFamily="18" charset="0"/>
                <a:ea typeface="Cambria Math" panose="02040503050406030204" pitchFamily="18" charset="0"/>
                <a:cs typeface="Times New Roman" panose="02020603050405020304" pitchFamily="18" charset="0"/>
              </a:rPr>
              <a:t>ChartByPower</a:t>
            </a:r>
            <a:r>
              <a:rPr lang="en-US" altLang="zh-TW" dirty="0">
                <a:latin typeface="Cambria Math" panose="02040503050406030204" pitchFamily="18" charset="0"/>
                <a:ea typeface="Cambria Math" panose="02040503050406030204" pitchFamily="18" charset="0"/>
                <a:cs typeface="Times New Roman" panose="02020603050405020304" pitchFamily="18" charset="0"/>
              </a:rPr>
              <a:t>”,  you should input current profile path both current and voltage .</a:t>
            </a:r>
          </a:p>
          <a:p>
            <a:pPr algn="just">
              <a:defRPr/>
            </a:pPr>
            <a:r>
              <a:rPr lang="en-US" altLang="zh-TW" dirty="0">
                <a:latin typeface="Cambria Math" panose="02040503050406030204" pitchFamily="18" charset="0"/>
                <a:ea typeface="Cambria Math" panose="02040503050406030204" pitchFamily="18" charset="0"/>
                <a:cs typeface="Times New Roman" panose="02020603050405020304" pitchFamily="18" charset="0"/>
              </a:rPr>
              <a:t>2. Choose the output format, “Individual” or “Merge”, </a:t>
            </a:r>
          </a:p>
        </p:txBody>
      </p:sp>
      <p:grpSp>
        <p:nvGrpSpPr>
          <p:cNvPr id="18436" name="群組 4"/>
          <p:cNvGrpSpPr>
            <a:grpSpLocks/>
          </p:cNvGrpSpPr>
          <p:nvPr/>
        </p:nvGrpSpPr>
        <p:grpSpPr bwMode="auto">
          <a:xfrm>
            <a:off x="150814" y="2251075"/>
            <a:ext cx="5189537" cy="4044950"/>
            <a:chOff x="4529013" y="811229"/>
            <a:chExt cx="5190977" cy="4044917"/>
          </a:xfrm>
        </p:grpSpPr>
        <p:grpSp>
          <p:nvGrpSpPr>
            <p:cNvPr id="18439" name="群組 3"/>
            <p:cNvGrpSpPr>
              <a:grpSpLocks/>
            </p:cNvGrpSpPr>
            <p:nvPr/>
          </p:nvGrpSpPr>
          <p:grpSpPr bwMode="auto">
            <a:xfrm>
              <a:off x="4529013" y="811229"/>
              <a:ext cx="5190977" cy="4044917"/>
              <a:chOff x="8316416" y="2169875"/>
              <a:chExt cx="5190977" cy="4044917"/>
            </a:xfrm>
          </p:grpSpPr>
          <p:grpSp>
            <p:nvGrpSpPr>
              <p:cNvPr id="18441" name="群組 1"/>
              <p:cNvGrpSpPr>
                <a:grpSpLocks/>
              </p:cNvGrpSpPr>
              <p:nvPr/>
            </p:nvGrpSpPr>
            <p:grpSpPr bwMode="auto">
              <a:xfrm>
                <a:off x="8316416" y="2169875"/>
                <a:ext cx="5190977" cy="4044917"/>
                <a:chOff x="4572000" y="2298823"/>
                <a:chExt cx="5190977" cy="4044917"/>
              </a:xfrm>
            </p:grpSpPr>
            <p:pic>
              <p:nvPicPr>
                <p:cNvPr id="184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98823"/>
                  <a:ext cx="5190977" cy="4044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45" name="Rectangle 19"/>
                <p:cNvSpPr>
                  <a:spLocks noChangeArrowheads="1"/>
                </p:cNvSpPr>
                <p:nvPr/>
              </p:nvSpPr>
              <p:spPr bwMode="auto">
                <a:xfrm>
                  <a:off x="5671170" y="2557103"/>
                  <a:ext cx="564352" cy="184482"/>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18446" name="Rectangle 19"/>
                <p:cNvSpPr>
                  <a:spLocks noChangeArrowheads="1"/>
                </p:cNvSpPr>
                <p:nvPr/>
              </p:nvSpPr>
              <p:spPr bwMode="auto">
                <a:xfrm>
                  <a:off x="8718949" y="4192334"/>
                  <a:ext cx="687112" cy="184482"/>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18447" name="Rectangle 20"/>
                <p:cNvSpPr>
                  <a:spLocks noChangeArrowheads="1"/>
                </p:cNvSpPr>
                <p:nvPr/>
              </p:nvSpPr>
              <p:spPr bwMode="auto">
                <a:xfrm>
                  <a:off x="5009410" y="2790800"/>
                  <a:ext cx="4464467" cy="854223"/>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16" name="Oval 20"/>
                <p:cNvSpPr/>
                <p:nvPr/>
              </p:nvSpPr>
              <p:spPr bwMode="auto">
                <a:xfrm>
                  <a:off x="4621226" y="2965568"/>
                  <a:ext cx="358875" cy="360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1</a:t>
                  </a:r>
                  <a:endParaRPr lang="zh-TW" altLang="en-US" dirty="0">
                    <a:solidFill>
                      <a:schemeClr val="tx1"/>
                    </a:solidFill>
                  </a:endParaRPr>
                </a:p>
              </p:txBody>
            </p:sp>
          </p:grpSp>
          <p:sp>
            <p:nvSpPr>
              <p:cNvPr id="18442" name="Rectangle 20"/>
              <p:cNvSpPr>
                <a:spLocks noChangeArrowheads="1"/>
              </p:cNvSpPr>
              <p:nvPr/>
            </p:nvSpPr>
            <p:spPr bwMode="auto">
              <a:xfrm>
                <a:off x="8637475" y="3554175"/>
                <a:ext cx="2684925" cy="386105"/>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19" name="Oval 21"/>
              <p:cNvSpPr/>
              <p:nvPr/>
            </p:nvSpPr>
            <p:spPr bwMode="auto">
              <a:xfrm>
                <a:off x="8365642" y="3554164"/>
                <a:ext cx="358875" cy="360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2</a:t>
                </a:r>
                <a:endParaRPr lang="zh-TW" altLang="en-US" dirty="0">
                  <a:solidFill>
                    <a:schemeClr val="tx1"/>
                  </a:solidFill>
                </a:endParaRPr>
              </a:p>
            </p:txBody>
          </p:sp>
        </p:grpSp>
        <p:sp>
          <p:nvSpPr>
            <p:cNvPr id="23" name="Oval 21"/>
            <p:cNvSpPr/>
            <p:nvPr/>
          </p:nvSpPr>
          <p:spPr bwMode="auto">
            <a:xfrm>
              <a:off x="8630663" y="2962274"/>
              <a:ext cx="360463" cy="36035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1</a:t>
              </a:r>
              <a:endParaRPr lang="zh-TW" altLang="en-US" dirty="0">
                <a:solidFill>
                  <a:schemeClr val="tx1"/>
                </a:solidFill>
              </a:endParaRPr>
            </a:p>
          </p:txBody>
        </p:sp>
      </p:grpSp>
      <p:pic>
        <p:nvPicPr>
          <p:cNvPr id="184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426" y="2251075"/>
            <a:ext cx="3711575" cy="221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8" name="圖片 23"/>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6413" y="4581527"/>
            <a:ext cx="3234059" cy="151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06917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zh-TW" altLang="en-US"/>
          </a:p>
        </p:txBody>
      </p:sp>
      <p:sp>
        <p:nvSpPr>
          <p:cNvPr id="19458" name="Title 1"/>
          <p:cNvSpPr>
            <a:spLocks noGrp="1"/>
          </p:cNvSpPr>
          <p:nvPr>
            <p:ph type="title"/>
          </p:nvPr>
        </p:nvSpPr>
        <p:spPr/>
        <p:txBody>
          <a:bodyPr/>
          <a:lstStyle/>
          <a:p>
            <a:r>
              <a:rPr lang="en-US" altLang="zh-TW" smtClean="0"/>
              <a:t>Data Analysis tab – MaxSummary</a:t>
            </a:r>
            <a:endParaRPr lang="en-US" altLang="zh-TW" smtClean="0"/>
          </a:p>
        </p:txBody>
      </p:sp>
      <p:pic>
        <p:nvPicPr>
          <p:cNvPr id="194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9" y="1268414"/>
            <a:ext cx="4578350" cy="287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6163" y="1268413"/>
            <a:ext cx="4176712" cy="292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9461" name="群組 2"/>
          <p:cNvGrpSpPr>
            <a:grpSpLocks/>
          </p:cNvGrpSpPr>
          <p:nvPr/>
        </p:nvGrpSpPr>
        <p:grpSpPr bwMode="auto">
          <a:xfrm>
            <a:off x="2906714" y="4159250"/>
            <a:ext cx="4060825" cy="2698750"/>
            <a:chOff x="2906742" y="4159221"/>
            <a:chExt cx="4061185" cy="2698779"/>
          </a:xfrm>
        </p:grpSpPr>
        <p:pic>
          <p:nvPicPr>
            <p:cNvPr id="1946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742" y="4159221"/>
              <a:ext cx="4061185" cy="2698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463" name="Rectangle 19"/>
            <p:cNvSpPr>
              <a:spLocks noChangeArrowheads="1"/>
            </p:cNvSpPr>
            <p:nvPr/>
          </p:nvSpPr>
          <p:spPr bwMode="auto">
            <a:xfrm>
              <a:off x="5652121" y="4159221"/>
              <a:ext cx="343460" cy="517767"/>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grpSp>
    </p:spTree>
    <p:extLst>
      <p:ext uri="{BB962C8B-B14F-4D97-AF65-F5344CB8AC3E}">
        <p14:creationId xmlns:p14="http://schemas.microsoft.com/office/powerpoint/2010/main" val="2015330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zh-TW" altLang="en-US"/>
          </a:p>
        </p:txBody>
      </p:sp>
      <p:sp>
        <p:nvSpPr>
          <p:cNvPr id="20482" name="Title 1"/>
          <p:cNvSpPr>
            <a:spLocks noGrp="1"/>
          </p:cNvSpPr>
          <p:nvPr>
            <p:ph type="title"/>
          </p:nvPr>
        </p:nvSpPr>
        <p:spPr/>
        <p:txBody>
          <a:bodyPr/>
          <a:lstStyle/>
          <a:p>
            <a:r>
              <a:rPr lang="en-US" altLang="zh-TW" smtClean="0"/>
              <a:t>Data Analysis tab – conti.</a:t>
            </a:r>
            <a:endParaRPr lang="en-US" altLang="zh-TW" smtClean="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9" y="1398588"/>
            <a:ext cx="9045575" cy="3598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74139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內容版面配置區 2"/>
          <p:cNvSpPr>
            <a:spLocks noGrp="1"/>
          </p:cNvSpPr>
          <p:nvPr>
            <p:ph idx="1"/>
          </p:nvPr>
        </p:nvSpPr>
        <p:spPr/>
        <p:txBody>
          <a:bodyPr/>
          <a:lstStyle/>
          <a:p>
            <a:pPr lvl="1"/>
            <a:r>
              <a:rPr lang="en-US" altLang="zh-TW" smtClean="0"/>
              <a:t>VBT Modification for current/voltage tool</a:t>
            </a:r>
          </a:p>
          <a:p>
            <a:pPr lvl="2"/>
            <a:r>
              <a:rPr lang="en-US" altLang="zh-TW" smtClean="0"/>
              <a:t>Sample Rate and Sample Size Criteria</a:t>
            </a:r>
          </a:p>
          <a:p>
            <a:pPr lvl="2"/>
            <a:r>
              <a:rPr lang="en-US" altLang="zh-TW" smtClean="0"/>
              <a:t>Measurement Criteria</a:t>
            </a:r>
          </a:p>
          <a:p>
            <a:pPr lvl="2"/>
            <a:r>
              <a:rPr lang="en-US" altLang="zh-TW" smtClean="0"/>
              <a:t>Alarm Mechanism</a:t>
            </a:r>
          </a:p>
          <a:p>
            <a:pPr lvl="1"/>
            <a:endParaRPr lang="en-US" altLang="zh-TW" smtClean="0"/>
          </a:p>
          <a:p>
            <a:endParaRPr lang="en-US" altLang="zh-TW" smtClean="0"/>
          </a:p>
        </p:txBody>
      </p:sp>
      <p:sp>
        <p:nvSpPr>
          <p:cNvPr id="21506" name="Title 1"/>
          <p:cNvSpPr>
            <a:spLocks noGrp="1"/>
          </p:cNvSpPr>
          <p:nvPr>
            <p:ph type="title"/>
          </p:nvPr>
        </p:nvSpPr>
        <p:spPr/>
        <p:txBody>
          <a:bodyPr/>
          <a:lstStyle/>
          <a:p>
            <a:r>
              <a:rPr lang="en-US" altLang="zh-TW" smtClean="0"/>
              <a:t>VBT Modification for current/voltage tool</a:t>
            </a:r>
            <a:endParaRPr lang="en-US" altLang="zh-TW" smtClean="0"/>
          </a:p>
        </p:txBody>
      </p:sp>
    </p:spTree>
    <p:extLst>
      <p:ext uri="{BB962C8B-B14F-4D97-AF65-F5344CB8AC3E}">
        <p14:creationId xmlns:p14="http://schemas.microsoft.com/office/powerpoint/2010/main" val="2172414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zh-TW" altLang="en-US"/>
          </a:p>
        </p:txBody>
      </p:sp>
      <p:sp>
        <p:nvSpPr>
          <p:cNvPr id="22530" name="Title 1"/>
          <p:cNvSpPr>
            <a:spLocks noGrp="1"/>
          </p:cNvSpPr>
          <p:nvPr>
            <p:ph type="title"/>
          </p:nvPr>
        </p:nvSpPr>
        <p:spPr/>
        <p:txBody>
          <a:bodyPr/>
          <a:lstStyle/>
          <a:p>
            <a:r>
              <a:rPr lang="en-US" altLang="zh-TW" smtClean="0"/>
              <a:t>Sample Rate and Sample Size Criteria</a:t>
            </a:r>
            <a:endParaRPr lang="en-US" altLang="zh-TW" smtClean="0"/>
          </a:p>
        </p:txBody>
      </p:sp>
      <p:sp>
        <p:nvSpPr>
          <p:cNvPr id="10" name="Rectangle 2"/>
          <p:cNvSpPr/>
          <p:nvPr/>
        </p:nvSpPr>
        <p:spPr>
          <a:xfrm>
            <a:off x="5940426" y="1597027"/>
            <a:ext cx="3097213" cy="2462213"/>
          </a:xfrm>
          <a:prstGeom prst="rect">
            <a:avLst/>
          </a:prstGeom>
          <a:solidFill>
            <a:schemeClr val="accent3">
              <a:lumMod val="95000"/>
            </a:schemeClr>
          </a:solidFill>
        </p:spPr>
        <p:txBody>
          <a:bodyPr>
            <a:spAutoFit/>
          </a:bodyPr>
          <a:lstStyle/>
          <a:p>
            <a:pPr algn="just">
              <a:defRPr/>
            </a:pP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1. If the </a:t>
            </a: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plottime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is larger than the limitation of instrument, the sample size and sample rate will be the maximal one of instrument .</a:t>
            </a:r>
          </a:p>
          <a:p>
            <a:pPr algn="just">
              <a:defRPr/>
            </a:pPr>
            <a:endParaRPr lang="en-US" altLang="zh-TW" sz="1400" dirty="0">
              <a:latin typeface="Cambria Math" panose="02040503050406030204" pitchFamily="18" charset="0"/>
              <a:ea typeface="Cambria Math" panose="02040503050406030204" pitchFamily="18" charset="0"/>
              <a:cs typeface="Times New Roman" panose="02020603050405020304" pitchFamily="18" charset="0"/>
            </a:endParaRPr>
          </a:p>
          <a:p>
            <a:pPr algn="just">
              <a:defRPr/>
            </a:pP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2. If the </a:t>
            </a: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plottime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is smaller than the limitation of instrument, it will obtain the current sampling rate. Then, find the optimal sampling rate by looping the size of degree and calculate the optimal sampling size.</a:t>
            </a:r>
          </a:p>
        </p:txBody>
      </p:sp>
      <p:grpSp>
        <p:nvGrpSpPr>
          <p:cNvPr id="22532" name="群組 4"/>
          <p:cNvGrpSpPr>
            <a:grpSpLocks/>
          </p:cNvGrpSpPr>
          <p:nvPr/>
        </p:nvGrpSpPr>
        <p:grpSpPr bwMode="auto">
          <a:xfrm>
            <a:off x="107951" y="1109663"/>
            <a:ext cx="5832475" cy="5414962"/>
            <a:chOff x="107504" y="1340768"/>
            <a:chExt cx="5832648" cy="5415186"/>
          </a:xfrm>
        </p:grpSpPr>
        <p:grpSp>
          <p:nvGrpSpPr>
            <p:cNvPr id="22536" name="群組 1"/>
            <p:cNvGrpSpPr>
              <a:grpSpLocks/>
            </p:cNvGrpSpPr>
            <p:nvPr/>
          </p:nvGrpSpPr>
          <p:grpSpPr bwMode="auto">
            <a:xfrm>
              <a:off x="107504" y="1340768"/>
              <a:ext cx="5832648" cy="5415186"/>
              <a:chOff x="179512" y="1196752"/>
              <a:chExt cx="8201025" cy="7943850"/>
            </a:xfrm>
          </p:grpSpPr>
          <p:pic>
            <p:nvPicPr>
              <p:cNvPr id="225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96752"/>
                <a:ext cx="82010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63552"/>
                <a:ext cx="8058150" cy="687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2537" name="Rectangle 20"/>
            <p:cNvSpPr>
              <a:spLocks noChangeArrowheads="1"/>
            </p:cNvSpPr>
            <p:nvPr/>
          </p:nvSpPr>
          <p:spPr bwMode="auto">
            <a:xfrm>
              <a:off x="921424" y="3054102"/>
              <a:ext cx="2895820" cy="430941"/>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11" name="Oval 17"/>
            <p:cNvSpPr/>
            <p:nvPr/>
          </p:nvSpPr>
          <p:spPr bwMode="auto">
            <a:xfrm>
              <a:off x="467878" y="3058514"/>
              <a:ext cx="360373" cy="36037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1</a:t>
              </a:r>
              <a:endParaRPr lang="zh-TW" altLang="en-US" dirty="0">
                <a:solidFill>
                  <a:schemeClr val="tx1"/>
                </a:solidFill>
              </a:endParaRPr>
            </a:p>
          </p:txBody>
        </p:sp>
        <p:sp>
          <p:nvSpPr>
            <p:cNvPr id="12" name="Oval 17"/>
            <p:cNvSpPr/>
            <p:nvPr/>
          </p:nvSpPr>
          <p:spPr bwMode="auto">
            <a:xfrm>
              <a:off x="467878" y="4580989"/>
              <a:ext cx="360373" cy="36037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2</a:t>
              </a:r>
              <a:endParaRPr lang="zh-TW" altLang="en-US" dirty="0">
                <a:solidFill>
                  <a:schemeClr val="tx1"/>
                </a:solidFill>
              </a:endParaRPr>
            </a:p>
          </p:txBody>
        </p:sp>
        <p:sp>
          <p:nvSpPr>
            <p:cNvPr id="22540" name="Rectangle 20"/>
            <p:cNvSpPr>
              <a:spLocks noChangeArrowheads="1"/>
            </p:cNvSpPr>
            <p:nvPr/>
          </p:nvSpPr>
          <p:spPr bwMode="auto">
            <a:xfrm>
              <a:off x="1187624" y="3637443"/>
              <a:ext cx="4650914" cy="3031917"/>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grpSp>
      <p:grpSp>
        <p:nvGrpSpPr>
          <p:cNvPr id="22533" name="群組 1"/>
          <p:cNvGrpSpPr>
            <a:grpSpLocks/>
          </p:cNvGrpSpPr>
          <p:nvPr/>
        </p:nvGrpSpPr>
        <p:grpSpPr bwMode="auto">
          <a:xfrm>
            <a:off x="4311651" y="5775327"/>
            <a:ext cx="4840288" cy="1057275"/>
            <a:chOff x="1790700" y="2695575"/>
            <a:chExt cx="5562600" cy="1200150"/>
          </a:xfrm>
        </p:grpSpPr>
        <p:pic>
          <p:nvPicPr>
            <p:cNvPr id="2253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700" y="2695575"/>
              <a:ext cx="55626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5"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700" y="2981325"/>
              <a:ext cx="55626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515870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zh-TW" altLang="en-US"/>
          </a:p>
        </p:txBody>
      </p:sp>
      <p:sp>
        <p:nvSpPr>
          <p:cNvPr id="23554" name="Title 1"/>
          <p:cNvSpPr>
            <a:spLocks noGrp="1"/>
          </p:cNvSpPr>
          <p:nvPr>
            <p:ph type="title"/>
          </p:nvPr>
        </p:nvSpPr>
        <p:spPr/>
        <p:txBody>
          <a:bodyPr/>
          <a:lstStyle/>
          <a:p>
            <a:r>
              <a:rPr lang="en-US" altLang="zh-TW" smtClean="0"/>
              <a:t>Measurement Criteria</a:t>
            </a:r>
            <a:endParaRPr lang="en-US" altLang="zh-TW" smtClean="0"/>
          </a:p>
        </p:txBody>
      </p:sp>
      <p:sp>
        <p:nvSpPr>
          <p:cNvPr id="10" name="Rectangle 2"/>
          <p:cNvSpPr/>
          <p:nvPr/>
        </p:nvSpPr>
        <p:spPr>
          <a:xfrm>
            <a:off x="211138" y="1106490"/>
            <a:ext cx="8202612" cy="1384995"/>
          </a:xfrm>
          <a:prstGeom prst="rect">
            <a:avLst/>
          </a:prstGeom>
          <a:solidFill>
            <a:schemeClr val="accent3">
              <a:lumMod val="95000"/>
            </a:schemeClr>
          </a:solidFill>
        </p:spPr>
        <p:txBody>
          <a:bodyPr>
            <a:spAutoFit/>
          </a:bodyPr>
          <a:lstStyle/>
          <a:p>
            <a:pPr marL="342900" indent="-342900" algn="just">
              <a:buFontTx/>
              <a:buAutoNum type="arabicPeriod"/>
              <a:defRPr/>
            </a:pP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Bypass the power pin’s current measurement while we are profiling current or voltage that power pin.</a:t>
            </a:r>
          </a:p>
          <a:p>
            <a:pPr algn="just">
              <a:defRPr/>
            </a:pPr>
            <a:endParaRPr lang="en-US" altLang="zh-TW" sz="1400" dirty="0">
              <a:latin typeface="Cambria Math" panose="02040503050406030204" pitchFamily="18" charset="0"/>
              <a:ea typeface="Cambria Math" panose="02040503050406030204" pitchFamily="18" charset="0"/>
              <a:cs typeface="Times New Roman" panose="02020603050405020304" pitchFamily="18" charset="0"/>
            </a:endParaRPr>
          </a:p>
          <a:p>
            <a:pPr algn="just">
              <a:defRPr/>
            </a:pP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Note: error DCVS:0070 will occur because the instrument can not capture and meter strobe at the same time.</a:t>
            </a:r>
          </a:p>
          <a:p>
            <a:pPr algn="just">
              <a:defRPr/>
            </a:pPr>
            <a:endParaRPr lang="en-US" altLang="zh-TW" sz="1400" dirty="0">
              <a:latin typeface="Cambria Math" panose="02040503050406030204" pitchFamily="18" charset="0"/>
              <a:ea typeface="Cambria Math" panose="02040503050406030204" pitchFamily="18" charset="0"/>
              <a:cs typeface="Times New Roman" panose="02020603050405020304" pitchFamily="18" charset="0"/>
            </a:endParaRPr>
          </a:p>
        </p:txBody>
      </p:sp>
      <p:grpSp>
        <p:nvGrpSpPr>
          <p:cNvPr id="23556" name="群組 2"/>
          <p:cNvGrpSpPr>
            <a:grpSpLocks/>
          </p:cNvGrpSpPr>
          <p:nvPr/>
        </p:nvGrpSpPr>
        <p:grpSpPr bwMode="auto">
          <a:xfrm>
            <a:off x="211139" y="2420938"/>
            <a:ext cx="8339137" cy="3141662"/>
            <a:chOff x="18648" y="2852936"/>
            <a:chExt cx="8186746" cy="3162612"/>
          </a:xfrm>
        </p:grpSpPr>
        <p:pic>
          <p:nvPicPr>
            <p:cNvPr id="235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8" y="2852936"/>
              <a:ext cx="8186746" cy="3132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61" name="Rectangle 20"/>
            <p:cNvSpPr>
              <a:spLocks noChangeArrowheads="1"/>
            </p:cNvSpPr>
            <p:nvPr/>
          </p:nvSpPr>
          <p:spPr bwMode="auto">
            <a:xfrm>
              <a:off x="49600" y="3581329"/>
              <a:ext cx="8155794" cy="2434219"/>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a:latin typeface="Arial" charset="0"/>
                <a:ea typeface="ＭＳ Ｐゴシック" pitchFamily="34" charset="-128"/>
              </a:endParaRPr>
            </a:p>
          </p:txBody>
        </p:sp>
      </p:grpSp>
      <p:grpSp>
        <p:nvGrpSpPr>
          <p:cNvPr id="23557" name="群組 3"/>
          <p:cNvGrpSpPr>
            <a:grpSpLocks/>
          </p:cNvGrpSpPr>
          <p:nvPr/>
        </p:nvGrpSpPr>
        <p:grpSpPr bwMode="auto">
          <a:xfrm>
            <a:off x="5410200" y="3978277"/>
            <a:ext cx="3733800" cy="2543175"/>
            <a:chOff x="5410200" y="3978581"/>
            <a:chExt cx="3733800" cy="2543175"/>
          </a:xfrm>
        </p:grpSpPr>
        <p:pic>
          <p:nvPicPr>
            <p:cNvPr id="235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978581"/>
              <a:ext cx="37338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59" name="Rectangle 20"/>
            <p:cNvSpPr>
              <a:spLocks noChangeArrowheads="1"/>
            </p:cNvSpPr>
            <p:nvPr/>
          </p:nvSpPr>
          <p:spPr bwMode="auto">
            <a:xfrm>
              <a:off x="5457825" y="4437112"/>
              <a:ext cx="3410272" cy="720080"/>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a:latin typeface="Arial" charset="0"/>
                <a:ea typeface="ＭＳ Ｐゴシック" pitchFamily="34" charset="-128"/>
              </a:endParaRPr>
            </a:p>
          </p:txBody>
        </p:sp>
      </p:grpSp>
    </p:spTree>
    <p:extLst>
      <p:ext uri="{BB962C8B-B14F-4D97-AF65-F5344CB8AC3E}">
        <p14:creationId xmlns:p14="http://schemas.microsoft.com/office/powerpoint/2010/main" val="32908743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zh-TW" altLang="en-US"/>
          </a:p>
        </p:txBody>
      </p:sp>
      <p:sp>
        <p:nvSpPr>
          <p:cNvPr id="24578" name="Title 1"/>
          <p:cNvSpPr>
            <a:spLocks noGrp="1"/>
          </p:cNvSpPr>
          <p:nvPr>
            <p:ph type="title"/>
          </p:nvPr>
        </p:nvSpPr>
        <p:spPr/>
        <p:txBody>
          <a:bodyPr/>
          <a:lstStyle/>
          <a:p>
            <a:r>
              <a:rPr lang="en-US" altLang="zh-TW" smtClean="0"/>
              <a:t>Alarm Mechanism</a:t>
            </a:r>
            <a:endParaRPr lang="en-US" altLang="zh-TW" smtClean="0"/>
          </a:p>
        </p:txBody>
      </p:sp>
      <p:sp>
        <p:nvSpPr>
          <p:cNvPr id="10" name="Rectangle 2"/>
          <p:cNvSpPr/>
          <p:nvPr/>
        </p:nvSpPr>
        <p:spPr>
          <a:xfrm>
            <a:off x="211138" y="1106490"/>
            <a:ext cx="8202612" cy="954087"/>
          </a:xfrm>
          <a:prstGeom prst="rect">
            <a:avLst/>
          </a:prstGeom>
          <a:solidFill>
            <a:schemeClr val="accent3">
              <a:lumMod val="95000"/>
            </a:schemeClr>
          </a:solidFill>
        </p:spPr>
        <p:txBody>
          <a:bodyPr>
            <a:spAutoFit/>
          </a:bodyPr>
          <a:lstStyle/>
          <a:p>
            <a:pPr marL="342900" indent="-342900" algn="just">
              <a:buFontTx/>
              <a:buAutoNum type="arabicPeriod"/>
              <a:defRPr/>
            </a:pP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Bypass the </a:t>
            </a: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overrange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alarm while we are profiling current or voltage that power pin.</a:t>
            </a:r>
          </a:p>
          <a:p>
            <a:pPr algn="just">
              <a:defRPr/>
            </a:pPr>
            <a:endParaRPr lang="en-US" altLang="zh-TW" sz="1400" dirty="0">
              <a:latin typeface="Cambria Math" panose="02040503050406030204" pitchFamily="18" charset="0"/>
              <a:ea typeface="Cambria Math" panose="02040503050406030204" pitchFamily="18" charset="0"/>
              <a:cs typeface="Times New Roman" panose="02020603050405020304" pitchFamily="18" charset="0"/>
            </a:endParaRPr>
          </a:p>
          <a:p>
            <a:pPr algn="just">
              <a:defRPr/>
            </a:pP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Note: alarm DCVS:0075 </a:t>
            </a: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overrange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alarm happened because the alarm window open during the instrument measurement when the voltage translation. </a:t>
            </a:r>
          </a:p>
        </p:txBody>
      </p:sp>
      <p:grpSp>
        <p:nvGrpSpPr>
          <p:cNvPr id="24580" name="群組 1"/>
          <p:cNvGrpSpPr>
            <a:grpSpLocks/>
          </p:cNvGrpSpPr>
          <p:nvPr/>
        </p:nvGrpSpPr>
        <p:grpSpPr bwMode="auto">
          <a:xfrm>
            <a:off x="228600" y="2306640"/>
            <a:ext cx="5570538" cy="2803525"/>
            <a:chOff x="211863" y="2305759"/>
            <a:chExt cx="5570215" cy="2804091"/>
          </a:xfrm>
        </p:grpSpPr>
        <p:pic>
          <p:nvPicPr>
            <p:cNvPr id="245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63" y="2305759"/>
              <a:ext cx="5570215" cy="2804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83" name="Rectangle 20"/>
            <p:cNvSpPr>
              <a:spLocks noChangeArrowheads="1"/>
            </p:cNvSpPr>
            <p:nvPr/>
          </p:nvSpPr>
          <p:spPr bwMode="auto">
            <a:xfrm>
              <a:off x="1144877" y="4256521"/>
              <a:ext cx="2304255" cy="144016"/>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a:latin typeface="Arial" charset="0"/>
                <a:ea typeface="ＭＳ Ｐゴシック" pitchFamily="34" charset="-128"/>
              </a:endParaRPr>
            </a:p>
          </p:txBody>
        </p:sp>
        <p:sp>
          <p:nvSpPr>
            <p:cNvPr id="24584" name="Rectangle 20"/>
            <p:cNvSpPr>
              <a:spLocks noChangeArrowheads="1"/>
            </p:cNvSpPr>
            <p:nvPr/>
          </p:nvSpPr>
          <p:spPr bwMode="auto">
            <a:xfrm>
              <a:off x="229957" y="2571503"/>
              <a:ext cx="5206139" cy="144016"/>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a:latin typeface="Arial" charset="0"/>
                <a:ea typeface="ＭＳ Ｐゴシック" pitchFamily="34" charset="-128"/>
              </a:endParaRPr>
            </a:p>
          </p:txBody>
        </p:sp>
      </p:grpSp>
      <p:pic>
        <p:nvPicPr>
          <p:cNvPr id="2458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4772025"/>
            <a:ext cx="4464050" cy="2082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8785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內容版面配置區 2"/>
          <p:cNvSpPr>
            <a:spLocks noGrp="1"/>
          </p:cNvSpPr>
          <p:nvPr>
            <p:ph idx="1"/>
          </p:nvPr>
        </p:nvSpPr>
        <p:spPr/>
        <p:txBody>
          <a:bodyPr/>
          <a:lstStyle/>
          <a:p>
            <a:pPr lvl="1"/>
            <a:endParaRPr lang="en-US" altLang="zh-TW" smtClean="0"/>
          </a:p>
          <a:p>
            <a:endParaRPr lang="en-US" altLang="zh-TW" smtClean="0"/>
          </a:p>
        </p:txBody>
      </p:sp>
      <p:sp>
        <p:nvSpPr>
          <p:cNvPr id="25602" name="Title 1"/>
          <p:cNvSpPr>
            <a:spLocks noGrp="1"/>
          </p:cNvSpPr>
          <p:nvPr>
            <p:ph type="title"/>
          </p:nvPr>
        </p:nvSpPr>
        <p:spPr/>
        <p:txBody>
          <a:bodyPr/>
          <a:lstStyle/>
          <a:p>
            <a:r>
              <a:rPr lang="en-US" altLang="zh-TW" smtClean="0"/>
              <a:t>Notice</a:t>
            </a:r>
            <a:endParaRPr lang="en-US" altLang="zh-TW" dirty="0" smtClean="0"/>
          </a:p>
        </p:txBody>
      </p:sp>
      <p:sp>
        <p:nvSpPr>
          <p:cNvPr id="4" name="內容版面配置區 2"/>
          <p:cNvSpPr txBox="1">
            <a:spLocks/>
          </p:cNvSpPr>
          <p:nvPr/>
        </p:nvSpPr>
        <p:spPr bwMode="auto">
          <a:xfrm>
            <a:off x="304800" y="1295400"/>
            <a:ext cx="8405751"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1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1400">
                <a:solidFill>
                  <a:schemeClr val="tx1"/>
                </a:solidFill>
                <a:latin typeface="+mn-lt"/>
                <a:ea typeface="新細明體" charset="-120"/>
              </a:defRPr>
            </a:lvl2pPr>
            <a:lvl3pPr marL="1143000" indent="-228600" algn="l" rtl="0" eaLnBrk="0" fontAlgn="base" hangingPunct="0">
              <a:spcBef>
                <a:spcPct val="20000"/>
              </a:spcBef>
              <a:spcAft>
                <a:spcPct val="0"/>
              </a:spcAft>
              <a:buFont typeface="Wingdings" pitchFamily="2" charset="2"/>
              <a:buChar char="§"/>
              <a:defRPr sz="1200">
                <a:solidFill>
                  <a:schemeClr val="tx1"/>
                </a:solidFill>
                <a:latin typeface="+mn-lt"/>
                <a:ea typeface="新細明體" charset="-120"/>
              </a:defRPr>
            </a:lvl3pPr>
            <a:lvl4pPr marL="1600200" indent="-228600" algn="l" rtl="0" eaLnBrk="0" fontAlgn="base" hangingPunct="0">
              <a:spcBef>
                <a:spcPct val="20000"/>
              </a:spcBef>
              <a:spcAft>
                <a:spcPct val="0"/>
              </a:spcAft>
              <a:buFont typeface="Verdana" pitchFamily="34" charset="0"/>
              <a:buChar char="▪"/>
              <a:defRPr sz="1000">
                <a:solidFill>
                  <a:schemeClr val="tx1"/>
                </a:solidFill>
                <a:latin typeface="+mn-lt"/>
                <a:ea typeface="新細明體" charset="-120"/>
              </a:defRPr>
            </a:lvl4pPr>
            <a:lvl5pPr marL="2057400" indent="-228600" algn="l" rtl="0" eaLnBrk="0" fontAlgn="base" hangingPunct="0">
              <a:spcBef>
                <a:spcPct val="20000"/>
              </a:spcBef>
              <a:spcAft>
                <a:spcPct val="0"/>
              </a:spcAft>
              <a:buFont typeface="Verdana" pitchFamily="34" charset="0"/>
              <a:buChar char="▫"/>
              <a:defRPr sz="900">
                <a:solidFill>
                  <a:schemeClr val="tx1"/>
                </a:solidFill>
                <a:latin typeface="+mn-lt"/>
                <a:ea typeface="新細明體" charset="-120"/>
              </a:defRPr>
            </a:lvl5pPr>
            <a:lvl6pPr marL="2514600" indent="-228600" algn="l" rtl="0" eaLnBrk="1" fontAlgn="base" hangingPunct="1">
              <a:spcBef>
                <a:spcPct val="20000"/>
              </a:spcBef>
              <a:spcAft>
                <a:spcPct val="0"/>
              </a:spcAft>
              <a:buFont typeface="Verdana" pitchFamily="34" charset="0"/>
              <a:buChar char="▫"/>
              <a:defRPr sz="900">
                <a:solidFill>
                  <a:schemeClr val="tx1"/>
                </a:solidFill>
                <a:latin typeface="+mn-lt"/>
              </a:defRPr>
            </a:lvl6pPr>
            <a:lvl7pPr marL="2971800" indent="-228600" algn="l" rtl="0" eaLnBrk="1" fontAlgn="base" hangingPunct="1">
              <a:spcBef>
                <a:spcPct val="20000"/>
              </a:spcBef>
              <a:spcAft>
                <a:spcPct val="0"/>
              </a:spcAft>
              <a:buFont typeface="Verdana" pitchFamily="34" charset="0"/>
              <a:buChar char="▫"/>
              <a:defRPr sz="900">
                <a:solidFill>
                  <a:schemeClr val="tx1"/>
                </a:solidFill>
                <a:latin typeface="+mn-lt"/>
              </a:defRPr>
            </a:lvl7pPr>
            <a:lvl8pPr marL="3429000" indent="-228600" algn="l" rtl="0" eaLnBrk="1" fontAlgn="base" hangingPunct="1">
              <a:spcBef>
                <a:spcPct val="20000"/>
              </a:spcBef>
              <a:spcAft>
                <a:spcPct val="0"/>
              </a:spcAft>
              <a:buFont typeface="Verdana" pitchFamily="34" charset="0"/>
              <a:buChar char="▫"/>
              <a:defRPr sz="900">
                <a:solidFill>
                  <a:schemeClr val="tx1"/>
                </a:solidFill>
                <a:latin typeface="+mn-lt"/>
              </a:defRPr>
            </a:lvl8pPr>
            <a:lvl9pPr marL="3886200" indent="-228600" algn="l" rtl="0" eaLnBrk="1" fontAlgn="base" hangingPunct="1">
              <a:spcBef>
                <a:spcPct val="20000"/>
              </a:spcBef>
              <a:spcAft>
                <a:spcPct val="0"/>
              </a:spcAft>
              <a:buFont typeface="Verdana" pitchFamily="34" charset="0"/>
              <a:buChar char="▫"/>
              <a:defRPr sz="900">
                <a:solidFill>
                  <a:schemeClr val="tx1"/>
                </a:solidFill>
                <a:latin typeface="+mn-lt"/>
              </a:defRPr>
            </a:lvl9pPr>
          </a:lstStyle>
          <a:p>
            <a:pPr marL="342900" lvl="1" indent="-342900" eaLnBrk="1" hangingPunct="1">
              <a:defRPr/>
            </a:pPr>
            <a:r>
              <a:rPr kumimoji="0" lang="en-US" altLang="zh-TW" sz="2400" kern="0" dirty="0" smtClean="0"/>
              <a:t>System Memory Limitation</a:t>
            </a:r>
          </a:p>
          <a:p>
            <a:pPr marL="342900" lvl="1" indent="-342900" eaLnBrk="1" hangingPunct="1">
              <a:defRPr/>
            </a:pPr>
            <a:r>
              <a:rPr lang="en-US" altLang="zh-TW" sz="2400" kern="0" dirty="0" smtClean="0"/>
              <a:t>Header/Footer mismatch with Flow sheet name </a:t>
            </a:r>
            <a:endParaRPr lang="en-US" altLang="zh-TW" sz="2400" kern="0" dirty="0"/>
          </a:p>
          <a:p>
            <a:pPr marL="742950" lvl="2" indent="-342900" eaLnBrk="1" hangingPunct="1">
              <a:defRPr/>
            </a:pPr>
            <a:r>
              <a:rPr kumimoji="0" lang="en-US" altLang="zh-TW" sz="2200" kern="0" dirty="0" smtClean="0"/>
              <a:t>Ex: Header</a:t>
            </a:r>
            <a:r>
              <a:rPr lang="en-US" altLang="zh-TW" sz="2200" kern="0" dirty="0"/>
              <a:t>: </a:t>
            </a:r>
            <a:r>
              <a:rPr lang="en-US" altLang="zh-TW" sz="2200" b="1" kern="0" dirty="0" smtClean="0"/>
              <a:t>SocSa</a:t>
            </a:r>
            <a:r>
              <a:rPr lang="en-US" altLang="zh-TW" sz="2200" kern="0" dirty="0" smtClean="0"/>
              <a:t>_Header_1 , Flow sheet name: </a:t>
            </a:r>
            <a:r>
              <a:rPr lang="en-US" altLang="zh-TW" sz="2200" kern="0" dirty="0" err="1" smtClean="0"/>
              <a:t>Flow_</a:t>
            </a:r>
            <a:r>
              <a:rPr lang="en-US" altLang="zh-TW" sz="2200" b="1" kern="0" dirty="0" err="1" smtClean="0"/>
              <a:t>SocScan_Sa</a:t>
            </a:r>
            <a:r>
              <a:rPr lang="en-US" altLang="zh-TW" sz="2200" kern="0" dirty="0" smtClean="0"/>
              <a:t> </a:t>
            </a:r>
            <a:endParaRPr kumimoji="0" lang="en-US" altLang="zh-TW" sz="2200" kern="0" dirty="0" smtClean="0"/>
          </a:p>
          <a:p>
            <a:pPr marL="342900" lvl="1" indent="-342900" eaLnBrk="1" hangingPunct="1">
              <a:defRPr/>
            </a:pPr>
            <a:r>
              <a:rPr kumimoji="0" lang="en-US" altLang="zh-TW" sz="2400" kern="0" dirty="0" smtClean="0"/>
              <a:t>Miss Header/Footer at </a:t>
            </a:r>
            <a:r>
              <a:rPr kumimoji="0" lang="en-US" altLang="zh-TW" sz="2400" b="1" kern="0" dirty="0" err="1" smtClean="0"/>
              <a:t>BinCut</a:t>
            </a:r>
            <a:r>
              <a:rPr kumimoji="0" lang="en-US" altLang="zh-TW" sz="2400" kern="0" dirty="0" smtClean="0"/>
              <a:t> Flow in Project T-sic, but they exist </a:t>
            </a:r>
            <a:r>
              <a:rPr lang="en-US" altLang="zh-TW" sz="2400" kern="0" dirty="0" smtClean="0"/>
              <a:t>after Project T-sic.</a:t>
            </a:r>
          </a:p>
          <a:p>
            <a:pPr marL="342900" lvl="1" indent="-342900" eaLnBrk="1" hangingPunct="1">
              <a:defRPr/>
            </a:pPr>
            <a:endParaRPr kumimoji="0" lang="en-US" altLang="zh-TW" sz="2400" kern="0" dirty="0" smtClean="0"/>
          </a:p>
          <a:p>
            <a:pPr marL="742950" lvl="2" indent="-342900" eaLnBrk="1" hangingPunct="1">
              <a:defRPr/>
            </a:pPr>
            <a:endParaRPr kumimoji="0" lang="en-US" altLang="zh-TW" sz="2200" kern="0" dirty="0" smtClean="0"/>
          </a:p>
          <a:p>
            <a:pPr eaLnBrk="1" hangingPunct="1">
              <a:defRPr/>
            </a:pPr>
            <a:endParaRPr kumimoji="0" lang="en-US" altLang="zh-TW" sz="2400" kern="0" dirty="0" smtClean="0"/>
          </a:p>
        </p:txBody>
      </p:sp>
    </p:spTree>
    <p:extLst>
      <p:ext uri="{BB962C8B-B14F-4D97-AF65-F5344CB8AC3E}">
        <p14:creationId xmlns:p14="http://schemas.microsoft.com/office/powerpoint/2010/main" val="19658885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內容版面配置區 2"/>
          <p:cNvSpPr>
            <a:spLocks noGrp="1"/>
          </p:cNvSpPr>
          <p:nvPr>
            <p:ph idx="1"/>
          </p:nvPr>
        </p:nvSpPr>
        <p:spPr/>
        <p:txBody>
          <a:bodyPr/>
          <a:lstStyle/>
          <a:p>
            <a:pPr lvl="1"/>
            <a:r>
              <a:rPr lang="en-US" altLang="zh-TW" smtClean="0"/>
              <a:t>Autogen Profile Insertion Tool</a:t>
            </a:r>
          </a:p>
          <a:p>
            <a:pPr lvl="2"/>
            <a:r>
              <a:rPr lang="en-US" altLang="zh-TW" smtClean="0"/>
              <a:t>Insert current profile instances </a:t>
            </a:r>
          </a:p>
          <a:p>
            <a:pPr lvl="2"/>
            <a:r>
              <a:rPr lang="en-US" altLang="zh-TW" smtClean="0"/>
              <a:t>Data Analysis</a:t>
            </a:r>
          </a:p>
          <a:p>
            <a:pPr lvl="1"/>
            <a:r>
              <a:rPr lang="en-US" altLang="zh-TW" smtClean="0"/>
              <a:t>VBT Modification for current/voltage tool</a:t>
            </a:r>
          </a:p>
          <a:p>
            <a:pPr lvl="2"/>
            <a:r>
              <a:rPr lang="en-US" altLang="zh-TW" smtClean="0"/>
              <a:t>Sample Rate and Sample Size Criteria</a:t>
            </a:r>
          </a:p>
          <a:p>
            <a:pPr lvl="2"/>
            <a:r>
              <a:rPr lang="en-US" altLang="zh-TW" smtClean="0"/>
              <a:t>Measurement Criteria</a:t>
            </a:r>
          </a:p>
          <a:p>
            <a:pPr lvl="2"/>
            <a:r>
              <a:rPr lang="en-US" altLang="zh-TW" smtClean="0"/>
              <a:t>Alarm Mechanism</a:t>
            </a:r>
          </a:p>
          <a:p>
            <a:pPr lvl="1"/>
            <a:r>
              <a:rPr lang="en-US" altLang="zh-TW" smtClean="0"/>
              <a:t>Future</a:t>
            </a:r>
          </a:p>
          <a:p>
            <a:pPr lvl="1"/>
            <a:r>
              <a:rPr lang="en-US" altLang="zh-TW" smtClean="0"/>
              <a:t>Notice</a:t>
            </a:r>
          </a:p>
          <a:p>
            <a:pPr lvl="1"/>
            <a:endParaRPr lang="en-US" altLang="zh-TW" dirty="0" smtClean="0"/>
          </a:p>
        </p:txBody>
      </p:sp>
      <p:sp>
        <p:nvSpPr>
          <p:cNvPr id="8194" name="標題 1"/>
          <p:cNvSpPr>
            <a:spLocks noGrp="1"/>
          </p:cNvSpPr>
          <p:nvPr>
            <p:ph type="title"/>
          </p:nvPr>
        </p:nvSpPr>
        <p:spPr/>
        <p:txBody>
          <a:bodyPr/>
          <a:lstStyle/>
          <a:p>
            <a:r>
              <a:rPr lang="en-US" altLang="zh-TW" smtClean="0"/>
              <a:t>Outline</a:t>
            </a:r>
            <a:endParaRPr lang="zh-TW" altLang="en-US" smtClean="0"/>
          </a:p>
        </p:txBody>
      </p:sp>
    </p:spTree>
    <p:extLst>
      <p:ext uri="{BB962C8B-B14F-4D97-AF65-F5344CB8AC3E}">
        <p14:creationId xmlns:p14="http://schemas.microsoft.com/office/powerpoint/2010/main" val="6562124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gn="just">
              <a:buNone/>
              <a:defRPr/>
            </a:pPr>
            <a:r>
              <a:rPr lang="en-US" altLang="zh-TW" sz="1800" dirty="0">
                <a:latin typeface="Cambria Math" panose="02040503050406030204" pitchFamily="18" charset="0"/>
                <a:ea typeface="Cambria Math" panose="02040503050406030204" pitchFamily="18" charset="0"/>
                <a:cs typeface="Times New Roman" panose="02020603050405020304" pitchFamily="18" charset="0"/>
              </a:rPr>
              <a:t>There’re two functions in this tool:</a:t>
            </a:r>
          </a:p>
          <a:p>
            <a:pPr marL="342900" indent="-342900" algn="just">
              <a:buFontTx/>
              <a:buAutoNum type="arabicPeriod"/>
              <a:defRPr/>
            </a:pPr>
            <a:r>
              <a:rPr lang="en-US" altLang="zh-TW" sz="1800" dirty="0">
                <a:latin typeface="Cambria Math" panose="02040503050406030204" pitchFamily="18" charset="0"/>
                <a:ea typeface="Cambria Math" panose="02040503050406030204" pitchFamily="18" charset="0"/>
                <a:cs typeface="Times New Roman" panose="02020603050405020304" pitchFamily="18" charset="0"/>
              </a:rPr>
              <a:t>Insert current profile instances in the test program.</a:t>
            </a:r>
          </a:p>
          <a:p>
            <a:pPr marL="742950" lvl="1" indent="-285750" algn="just">
              <a:buFont typeface="Arial" panose="020B0604020202020204" pitchFamily="34" charset="0"/>
              <a:buChar char="•"/>
              <a:defRPr/>
            </a:pP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Choose the </a:t>
            </a: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ByFlow</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or </a:t>
            </a: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ByInstance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to insert the profile’s test instance for each flow table or each test instance independently.</a:t>
            </a:r>
          </a:p>
          <a:p>
            <a:pPr marL="342900" indent="-342900" algn="just">
              <a:buFontTx/>
              <a:buAutoNum type="arabicPeriod"/>
              <a:defRPr/>
            </a:pPr>
            <a:r>
              <a:rPr lang="en-US" altLang="zh-TW" sz="1800" dirty="0">
                <a:latin typeface="Cambria Math" panose="02040503050406030204" pitchFamily="18" charset="0"/>
                <a:ea typeface="Cambria Math" panose="02040503050406030204" pitchFamily="18" charset="0"/>
                <a:cs typeface="Times New Roman" panose="02020603050405020304" pitchFamily="18" charset="0"/>
              </a:rPr>
              <a:t>Data Analysis for the current profile output files.</a:t>
            </a:r>
          </a:p>
          <a:p>
            <a:pPr marL="800100" lvl="1" indent="-342900" algn="just">
              <a:buFont typeface="Arial" panose="020B0604020202020204" pitchFamily="34" charset="0"/>
              <a:buChar char="•"/>
              <a:defRPr/>
            </a:pP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Remove current pulses which are supposed to be caused by the power capacitance</a:t>
            </a:r>
            <a:r>
              <a:rPr lang="en-US" altLang="zh-TW" sz="1400" dirty="0" smtClean="0">
                <a:latin typeface="Cambria Math" panose="02040503050406030204" pitchFamily="18" charset="0"/>
                <a:ea typeface="Cambria Math" panose="02040503050406030204" pitchFamily="18" charset="0"/>
                <a:cs typeface="Times New Roman" panose="02020603050405020304" pitchFamily="18" charset="0"/>
              </a:rPr>
              <a:t>.</a:t>
            </a:r>
            <a:endParaRPr lang="en-US" altLang="zh-TW" sz="14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9218" name="標題 1"/>
          <p:cNvSpPr>
            <a:spLocks noGrp="1"/>
          </p:cNvSpPr>
          <p:nvPr>
            <p:ph type="title"/>
          </p:nvPr>
        </p:nvSpPr>
        <p:spPr/>
        <p:txBody>
          <a:bodyPr/>
          <a:lstStyle/>
          <a:p>
            <a:r>
              <a:rPr lang="en-US" altLang="zh-TW" smtClean="0"/>
              <a:t>Autogen Profile Insertion Tool</a:t>
            </a:r>
            <a:endParaRPr lang="zh-TW" altLang="en-US" smtClean="0"/>
          </a:p>
        </p:txBody>
      </p:sp>
      <p:grpSp>
        <p:nvGrpSpPr>
          <p:cNvPr id="9220" name="群組 5"/>
          <p:cNvGrpSpPr>
            <a:grpSpLocks/>
          </p:cNvGrpSpPr>
          <p:nvPr/>
        </p:nvGrpSpPr>
        <p:grpSpPr bwMode="auto">
          <a:xfrm>
            <a:off x="152401" y="3195638"/>
            <a:ext cx="4395788" cy="3676650"/>
            <a:chOff x="-4395788" y="1119971"/>
            <a:chExt cx="4395788" cy="3677181"/>
          </a:xfrm>
        </p:grpSpPr>
        <p:grpSp>
          <p:nvGrpSpPr>
            <p:cNvPr id="9228" name="群組 3"/>
            <p:cNvGrpSpPr>
              <a:grpSpLocks/>
            </p:cNvGrpSpPr>
            <p:nvPr/>
          </p:nvGrpSpPr>
          <p:grpSpPr bwMode="auto">
            <a:xfrm>
              <a:off x="-4395788" y="1119971"/>
              <a:ext cx="4395788" cy="3420000"/>
              <a:chOff x="-4395788" y="1119971"/>
              <a:chExt cx="4395788" cy="3425289"/>
            </a:xfrm>
          </p:grpSpPr>
          <p:grpSp>
            <p:nvGrpSpPr>
              <p:cNvPr id="9230" name="群組 1"/>
              <p:cNvGrpSpPr>
                <a:grpSpLocks/>
              </p:cNvGrpSpPr>
              <p:nvPr/>
            </p:nvGrpSpPr>
            <p:grpSpPr bwMode="auto">
              <a:xfrm>
                <a:off x="-4395788" y="1119971"/>
                <a:ext cx="4395788" cy="3425289"/>
                <a:chOff x="2555776" y="2852936"/>
                <a:chExt cx="4395788" cy="3425289"/>
              </a:xfrm>
            </p:grpSpPr>
            <p:pic>
              <p:nvPicPr>
                <p:cNvPr id="9232"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852936"/>
                  <a:ext cx="4395788" cy="342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33" name="Rectangle 5"/>
                <p:cNvSpPr>
                  <a:spLocks noChangeArrowheads="1"/>
                </p:cNvSpPr>
                <p:nvPr/>
              </p:nvSpPr>
              <p:spPr bwMode="auto">
                <a:xfrm>
                  <a:off x="2756942" y="3071540"/>
                  <a:ext cx="732016" cy="187622"/>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9234" name="Rectangle 15"/>
                <p:cNvSpPr>
                  <a:spLocks noChangeArrowheads="1"/>
                </p:cNvSpPr>
                <p:nvPr/>
              </p:nvSpPr>
              <p:spPr bwMode="auto">
                <a:xfrm>
                  <a:off x="2762275" y="4455303"/>
                  <a:ext cx="1239244" cy="187622"/>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grpSp>
          <p:sp>
            <p:nvSpPr>
              <p:cNvPr id="25" name="Oval 6"/>
              <p:cNvSpPr/>
              <p:nvPr/>
            </p:nvSpPr>
            <p:spPr bwMode="auto">
              <a:xfrm>
                <a:off x="-2773363" y="1143823"/>
                <a:ext cx="358775" cy="35938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1</a:t>
                </a:r>
                <a:endParaRPr lang="zh-TW" altLang="en-US" dirty="0">
                  <a:solidFill>
                    <a:schemeClr val="tx1"/>
                  </a:solidFill>
                </a:endParaRPr>
              </a:p>
            </p:txBody>
          </p:sp>
        </p:grpSp>
        <p:sp>
          <p:nvSpPr>
            <p:cNvPr id="9229" name="TextBox 4"/>
            <p:cNvSpPr txBox="1">
              <a:spLocks noChangeArrowheads="1"/>
            </p:cNvSpPr>
            <p:nvPr/>
          </p:nvSpPr>
          <p:spPr bwMode="auto">
            <a:xfrm>
              <a:off x="-4395788" y="4535470"/>
              <a:ext cx="3180850" cy="26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100"/>
                <a:t>Test Program Modify tab</a:t>
              </a:r>
            </a:p>
          </p:txBody>
        </p:sp>
      </p:grpSp>
      <p:grpSp>
        <p:nvGrpSpPr>
          <p:cNvPr id="9221" name="群組 7"/>
          <p:cNvGrpSpPr>
            <a:grpSpLocks/>
          </p:cNvGrpSpPr>
          <p:nvPr/>
        </p:nvGrpSpPr>
        <p:grpSpPr bwMode="auto">
          <a:xfrm>
            <a:off x="4622800" y="3194050"/>
            <a:ext cx="4387850" cy="3683000"/>
            <a:chOff x="152400" y="1849218"/>
            <a:chExt cx="4389000" cy="3683525"/>
          </a:xfrm>
        </p:grpSpPr>
        <p:grpSp>
          <p:nvGrpSpPr>
            <p:cNvPr id="9222" name="群組 4"/>
            <p:cNvGrpSpPr>
              <a:grpSpLocks/>
            </p:cNvGrpSpPr>
            <p:nvPr/>
          </p:nvGrpSpPr>
          <p:grpSpPr bwMode="auto">
            <a:xfrm>
              <a:off x="152400" y="1849218"/>
              <a:ext cx="4389000" cy="3420000"/>
              <a:chOff x="152400" y="1849218"/>
              <a:chExt cx="4389000" cy="3420000"/>
            </a:xfrm>
          </p:grpSpPr>
          <p:pic>
            <p:nvPicPr>
              <p:cNvPr id="9224"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49218"/>
                <a:ext cx="4389000"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25" name="Rectangle 8"/>
              <p:cNvSpPr>
                <a:spLocks noChangeArrowheads="1"/>
              </p:cNvSpPr>
              <p:nvPr/>
            </p:nvSpPr>
            <p:spPr bwMode="auto">
              <a:xfrm>
                <a:off x="1073932" y="2055533"/>
                <a:ext cx="487236" cy="187635"/>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9226" name="Rectangle 8"/>
              <p:cNvSpPr>
                <a:spLocks noChangeArrowheads="1"/>
              </p:cNvSpPr>
              <p:nvPr/>
            </p:nvSpPr>
            <p:spPr bwMode="auto">
              <a:xfrm>
                <a:off x="428756" y="3352800"/>
                <a:ext cx="2504842" cy="311189"/>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30" name="Oval 23"/>
              <p:cNvSpPr/>
              <p:nvPr/>
            </p:nvSpPr>
            <p:spPr bwMode="auto">
              <a:xfrm>
                <a:off x="1772074" y="1849218"/>
                <a:ext cx="360457" cy="3604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2</a:t>
                </a:r>
                <a:endParaRPr lang="zh-TW" altLang="en-US" dirty="0">
                  <a:solidFill>
                    <a:schemeClr val="tx1"/>
                  </a:solidFill>
                </a:endParaRPr>
              </a:p>
            </p:txBody>
          </p:sp>
        </p:grpSp>
        <p:sp>
          <p:nvSpPr>
            <p:cNvPr id="9223" name="TextBox 25"/>
            <p:cNvSpPr txBox="1">
              <a:spLocks noChangeArrowheads="1"/>
            </p:cNvSpPr>
            <p:nvPr/>
          </p:nvSpPr>
          <p:spPr bwMode="auto">
            <a:xfrm>
              <a:off x="152400" y="5271043"/>
              <a:ext cx="3181996" cy="26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100"/>
                <a:t>Data Analysis tab</a:t>
              </a:r>
            </a:p>
          </p:txBody>
        </p:sp>
      </p:grpSp>
    </p:spTree>
    <p:extLst>
      <p:ext uri="{BB962C8B-B14F-4D97-AF65-F5344CB8AC3E}">
        <p14:creationId xmlns:p14="http://schemas.microsoft.com/office/powerpoint/2010/main" val="3468312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defRPr/>
            </a:pPr>
            <a:r>
              <a:rPr lang="en-US" altLang="zh-TW" sz="1600" dirty="0">
                <a:latin typeface="Cambria Math" panose="02040503050406030204" pitchFamily="18" charset="0"/>
                <a:ea typeface="Cambria Math" panose="02040503050406030204" pitchFamily="18" charset="0"/>
                <a:cs typeface="Times New Roman" panose="02020603050405020304" pitchFamily="18" charset="0"/>
              </a:rPr>
              <a:t>1. Input execution profile, test program and select the Channel Map </a:t>
            </a:r>
          </a:p>
          <a:p>
            <a:pPr algn="just">
              <a:defRPr/>
            </a:pPr>
            <a:r>
              <a:rPr lang="en-US" altLang="zh-TW" sz="1600" dirty="0">
                <a:latin typeface="Cambria Math" panose="02040503050406030204" pitchFamily="18" charset="0"/>
                <a:ea typeface="Cambria Math" panose="02040503050406030204" pitchFamily="18" charset="0"/>
                <a:cs typeface="Times New Roman" panose="02020603050405020304" pitchFamily="18" charset="0"/>
              </a:rPr>
              <a:t>2. Choose the button “</a:t>
            </a:r>
            <a:r>
              <a:rPr lang="en-US" altLang="zh-TW" sz="1600" dirty="0" err="1">
                <a:latin typeface="Cambria Math" panose="02040503050406030204" pitchFamily="18" charset="0"/>
                <a:ea typeface="Cambria Math" panose="02040503050406030204" pitchFamily="18" charset="0"/>
                <a:cs typeface="Times New Roman" panose="02020603050405020304" pitchFamily="18" charset="0"/>
              </a:rPr>
              <a:t>ByInstance</a:t>
            </a:r>
            <a:r>
              <a:rPr lang="en-US" altLang="zh-TW" sz="1600" dirty="0">
                <a:latin typeface="Cambria Math" panose="02040503050406030204" pitchFamily="18" charset="0"/>
                <a:ea typeface="Cambria Math" panose="02040503050406030204" pitchFamily="18" charset="0"/>
                <a:cs typeface="Times New Roman" panose="02020603050405020304" pitchFamily="18" charset="0"/>
              </a:rPr>
              <a:t>” to insert the profile’s test instance for each test instance.</a:t>
            </a:r>
          </a:p>
          <a:p>
            <a:pPr algn="just">
              <a:defRPr/>
            </a:pPr>
            <a:r>
              <a:rPr lang="en-US" altLang="zh-TW" sz="1600" dirty="0">
                <a:latin typeface="Cambria Math" panose="02040503050406030204" pitchFamily="18" charset="0"/>
                <a:ea typeface="Cambria Math" panose="02040503050406030204" pitchFamily="18" charset="0"/>
                <a:cs typeface="Times New Roman" panose="02020603050405020304" pitchFamily="18" charset="0"/>
              </a:rPr>
              <a:t>3. Click button “Run “ to generate a new test program</a:t>
            </a:r>
            <a:r>
              <a:rPr lang="en-US" altLang="zh-TW" sz="1600" dirty="0" smtClean="0">
                <a:latin typeface="Cambria Math" panose="02040503050406030204" pitchFamily="18" charset="0"/>
                <a:ea typeface="Cambria Math" panose="02040503050406030204" pitchFamily="18" charset="0"/>
                <a:cs typeface="Times New Roman" panose="02020603050405020304" pitchFamily="18" charset="0"/>
              </a:rPr>
              <a:t>.</a:t>
            </a:r>
            <a:endParaRPr lang="en-US" altLang="zh-TW" sz="16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0242" name="標題 1"/>
          <p:cNvSpPr>
            <a:spLocks noGrp="1"/>
          </p:cNvSpPr>
          <p:nvPr>
            <p:ph type="title"/>
          </p:nvPr>
        </p:nvSpPr>
        <p:spPr/>
        <p:txBody>
          <a:bodyPr>
            <a:normAutofit/>
          </a:bodyPr>
          <a:lstStyle/>
          <a:p>
            <a:r>
              <a:rPr lang="en-US" altLang="zh-TW" smtClean="0"/>
              <a:t>Test Program Modify tab - By Instance </a:t>
            </a:r>
            <a:endParaRPr lang="zh-TW" altLang="en-US" smtClean="0"/>
          </a:p>
        </p:txBody>
      </p:sp>
      <p:grpSp>
        <p:nvGrpSpPr>
          <p:cNvPr id="10254" name="Group 1"/>
          <p:cNvGrpSpPr>
            <a:grpSpLocks/>
          </p:cNvGrpSpPr>
          <p:nvPr/>
        </p:nvGrpSpPr>
        <p:grpSpPr bwMode="auto">
          <a:xfrm>
            <a:off x="4576906" y="2471738"/>
            <a:ext cx="4315574" cy="4056062"/>
            <a:chOff x="-312181" y="1438745"/>
            <a:chExt cx="10604988" cy="4056709"/>
          </a:xfrm>
        </p:grpSpPr>
        <p:pic>
          <p:nvPicPr>
            <p:cNvPr id="1025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5" y="1438745"/>
              <a:ext cx="10275912" cy="4056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bwMode="auto">
            <a:xfrm>
              <a:off x="1029722" y="2874074"/>
              <a:ext cx="8510608" cy="238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4" name="Rectangle 13"/>
            <p:cNvSpPr/>
            <p:nvPr/>
          </p:nvSpPr>
          <p:spPr bwMode="auto">
            <a:xfrm>
              <a:off x="1029722" y="3239257"/>
              <a:ext cx="8510608" cy="2191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15" name="Straight Arrow Connector 14"/>
            <p:cNvCxnSpPr>
              <a:endCxn id="13" idx="1"/>
            </p:cNvCxnSpPr>
            <p:nvPr/>
          </p:nvCxnSpPr>
          <p:spPr bwMode="auto">
            <a:xfrm>
              <a:off x="705872" y="2993155"/>
              <a:ext cx="323851"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263" name="Rectangle 24"/>
            <p:cNvSpPr>
              <a:spLocks noChangeArrowheads="1"/>
            </p:cNvSpPr>
            <p:nvPr/>
          </p:nvSpPr>
          <p:spPr bwMode="auto">
            <a:xfrm>
              <a:off x="-312181" y="2860597"/>
              <a:ext cx="1185851" cy="27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200" dirty="0"/>
                <a:t>Start</a:t>
              </a:r>
            </a:p>
          </p:txBody>
        </p:sp>
      </p:grpSp>
      <p:cxnSp>
        <p:nvCxnSpPr>
          <p:cNvPr id="9" name="Straight Arrow Connector 8"/>
          <p:cNvCxnSpPr/>
          <p:nvPr/>
        </p:nvCxnSpPr>
        <p:spPr bwMode="auto">
          <a:xfrm flipV="1">
            <a:off x="4991191" y="4378325"/>
            <a:ext cx="135017" cy="476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257" name="Rectangle 24"/>
          <p:cNvSpPr>
            <a:spLocks noChangeArrowheads="1"/>
          </p:cNvSpPr>
          <p:nvPr/>
        </p:nvSpPr>
        <p:spPr bwMode="auto">
          <a:xfrm>
            <a:off x="4586148" y="4243815"/>
            <a:ext cx="4331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200" dirty="0"/>
              <a:t>Plot</a:t>
            </a:r>
          </a:p>
        </p:txBody>
      </p:sp>
      <p:grpSp>
        <p:nvGrpSpPr>
          <p:cNvPr id="10245" name="Group 1"/>
          <p:cNvGrpSpPr>
            <a:grpSpLocks/>
          </p:cNvGrpSpPr>
          <p:nvPr/>
        </p:nvGrpSpPr>
        <p:grpSpPr bwMode="auto">
          <a:xfrm>
            <a:off x="107951" y="2689225"/>
            <a:ext cx="4518025" cy="3384550"/>
            <a:chOff x="107504" y="2689225"/>
            <a:chExt cx="4518471" cy="3384550"/>
          </a:xfrm>
        </p:grpSpPr>
        <p:sp>
          <p:nvSpPr>
            <p:cNvPr id="10246" name="TextBox 4"/>
            <p:cNvSpPr txBox="1">
              <a:spLocks noChangeArrowheads="1"/>
            </p:cNvSpPr>
            <p:nvPr/>
          </p:nvSpPr>
          <p:spPr bwMode="auto">
            <a:xfrm>
              <a:off x="152400" y="5811838"/>
              <a:ext cx="3181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100"/>
                <a:t>Test Program Modify tab</a:t>
              </a:r>
            </a:p>
          </p:txBody>
        </p:sp>
        <p:grpSp>
          <p:nvGrpSpPr>
            <p:cNvPr id="10247" name="Group 18"/>
            <p:cNvGrpSpPr>
              <a:grpSpLocks/>
            </p:cNvGrpSpPr>
            <p:nvPr/>
          </p:nvGrpSpPr>
          <p:grpSpPr bwMode="auto">
            <a:xfrm>
              <a:off x="152400" y="2689225"/>
              <a:ext cx="4473575" cy="3106738"/>
              <a:chOff x="152400" y="1988457"/>
              <a:chExt cx="4474025" cy="3106800"/>
            </a:xfrm>
          </p:grpSpPr>
          <p:pic>
            <p:nvPicPr>
              <p:cNvPr id="1025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88457"/>
                <a:ext cx="4474025" cy="31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Rectangle 20"/>
              <p:cNvSpPr>
                <a:spLocks noChangeArrowheads="1"/>
              </p:cNvSpPr>
              <p:nvPr/>
            </p:nvSpPr>
            <p:spPr bwMode="auto">
              <a:xfrm>
                <a:off x="1107913" y="3352719"/>
                <a:ext cx="553204" cy="184417"/>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grpSp>
        <p:sp>
          <p:nvSpPr>
            <p:cNvPr id="19" name="Oval 18"/>
            <p:cNvSpPr/>
            <p:nvPr/>
          </p:nvSpPr>
          <p:spPr>
            <a:xfrm>
              <a:off x="107504" y="3048000"/>
              <a:ext cx="360399" cy="3603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1</a:t>
              </a:r>
              <a:endParaRPr lang="zh-TW" altLang="en-US" dirty="0">
                <a:solidFill>
                  <a:schemeClr val="tx1"/>
                </a:solidFill>
              </a:endParaRPr>
            </a:p>
          </p:txBody>
        </p:sp>
        <p:sp>
          <p:nvSpPr>
            <p:cNvPr id="10249" name="Rectangle 20"/>
            <p:cNvSpPr>
              <a:spLocks noChangeArrowheads="1"/>
            </p:cNvSpPr>
            <p:nvPr/>
          </p:nvSpPr>
          <p:spPr bwMode="auto">
            <a:xfrm>
              <a:off x="502414" y="3100518"/>
              <a:ext cx="3873315" cy="861882"/>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21" name="Oval 20"/>
            <p:cNvSpPr/>
            <p:nvPr/>
          </p:nvSpPr>
          <p:spPr>
            <a:xfrm>
              <a:off x="1363341" y="4271963"/>
              <a:ext cx="360398" cy="3603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2</a:t>
              </a:r>
              <a:endParaRPr lang="zh-TW" altLang="en-US" dirty="0">
                <a:solidFill>
                  <a:schemeClr val="tx1"/>
                </a:solidFill>
              </a:endParaRPr>
            </a:p>
          </p:txBody>
        </p:sp>
        <p:sp>
          <p:nvSpPr>
            <p:cNvPr id="22" name="Oval 21"/>
            <p:cNvSpPr/>
            <p:nvPr/>
          </p:nvSpPr>
          <p:spPr>
            <a:xfrm>
              <a:off x="2973225" y="4271963"/>
              <a:ext cx="360398" cy="3603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3</a:t>
              </a:r>
              <a:endParaRPr lang="zh-TW" altLang="en-US" dirty="0">
                <a:solidFill>
                  <a:schemeClr val="tx1"/>
                </a:solidFill>
              </a:endParaRPr>
            </a:p>
          </p:txBody>
        </p:sp>
      </p:grpSp>
    </p:spTree>
    <p:extLst>
      <p:ext uri="{BB962C8B-B14F-4D97-AF65-F5344CB8AC3E}">
        <p14:creationId xmlns:p14="http://schemas.microsoft.com/office/powerpoint/2010/main" val="253125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defRPr/>
            </a:pPr>
            <a:r>
              <a:rPr lang="en-US" altLang="zh-TW" sz="1800" dirty="0">
                <a:latin typeface="Cambria Math" panose="02040503050406030204" pitchFamily="18" charset="0"/>
                <a:ea typeface="Cambria Math" panose="02040503050406030204" pitchFamily="18" charset="0"/>
                <a:cs typeface="Times New Roman" panose="02020603050405020304" pitchFamily="18" charset="0"/>
              </a:rPr>
              <a:t>1. Input execution profile, test program and select the Channel Map </a:t>
            </a:r>
          </a:p>
          <a:p>
            <a:pPr algn="just">
              <a:defRPr/>
            </a:pPr>
            <a:r>
              <a:rPr lang="en-US" altLang="zh-TW" sz="1800" dirty="0">
                <a:latin typeface="Cambria Math" panose="02040503050406030204" pitchFamily="18" charset="0"/>
                <a:ea typeface="Cambria Math" panose="02040503050406030204" pitchFamily="18" charset="0"/>
                <a:cs typeface="Times New Roman" panose="02020603050405020304" pitchFamily="18" charset="0"/>
              </a:rPr>
              <a:t>2. Choose the button “</a:t>
            </a:r>
            <a:r>
              <a:rPr lang="en-US" altLang="zh-TW" sz="1800" dirty="0" err="1">
                <a:latin typeface="Cambria Math" panose="02040503050406030204" pitchFamily="18" charset="0"/>
                <a:ea typeface="Cambria Math" panose="02040503050406030204" pitchFamily="18" charset="0"/>
                <a:cs typeface="Times New Roman" panose="02020603050405020304" pitchFamily="18" charset="0"/>
              </a:rPr>
              <a:t>ByFlow</a:t>
            </a:r>
            <a:r>
              <a:rPr lang="en-US" altLang="zh-TW" sz="1800" dirty="0">
                <a:latin typeface="Cambria Math" panose="02040503050406030204" pitchFamily="18" charset="0"/>
                <a:ea typeface="Cambria Math" panose="02040503050406030204" pitchFamily="18" charset="0"/>
                <a:cs typeface="Times New Roman" panose="02020603050405020304" pitchFamily="18" charset="0"/>
              </a:rPr>
              <a:t>” to insert the profile’s test instance for each flow table.</a:t>
            </a:r>
          </a:p>
          <a:p>
            <a:pPr algn="just">
              <a:defRPr/>
            </a:pPr>
            <a:r>
              <a:rPr lang="en-US" altLang="zh-TW" sz="1800" dirty="0">
                <a:latin typeface="Cambria Math" panose="02040503050406030204" pitchFamily="18" charset="0"/>
                <a:ea typeface="Cambria Math" panose="02040503050406030204" pitchFamily="18" charset="0"/>
                <a:cs typeface="Times New Roman" panose="02020603050405020304" pitchFamily="18" charset="0"/>
              </a:rPr>
              <a:t>3. Click button “Run “ to generate a new test program</a:t>
            </a:r>
            <a:r>
              <a:rPr lang="en-US" altLang="zh-TW" sz="1800" dirty="0" smtClean="0">
                <a:latin typeface="Cambria Math" panose="02040503050406030204" pitchFamily="18" charset="0"/>
                <a:ea typeface="Cambria Math" panose="02040503050406030204" pitchFamily="18" charset="0"/>
                <a:cs typeface="Times New Roman" panose="02020603050405020304" pitchFamily="18" charset="0"/>
              </a:rPr>
              <a:t>.</a:t>
            </a:r>
            <a:endParaRPr lang="en-US" altLang="zh-TW" sz="18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1266" name="標題 1"/>
          <p:cNvSpPr>
            <a:spLocks noGrp="1"/>
          </p:cNvSpPr>
          <p:nvPr>
            <p:ph type="title"/>
          </p:nvPr>
        </p:nvSpPr>
        <p:spPr/>
        <p:txBody>
          <a:bodyPr/>
          <a:lstStyle/>
          <a:p>
            <a:r>
              <a:rPr lang="en-US" altLang="zh-TW" smtClean="0"/>
              <a:t>Test Program Modify tab - By Flow</a:t>
            </a:r>
            <a:endParaRPr lang="zh-TW" altLang="en-US" smtClean="0"/>
          </a:p>
        </p:txBody>
      </p:sp>
      <p:grpSp>
        <p:nvGrpSpPr>
          <p:cNvPr id="11268" name="Group 21"/>
          <p:cNvGrpSpPr>
            <a:grpSpLocks/>
          </p:cNvGrpSpPr>
          <p:nvPr/>
        </p:nvGrpSpPr>
        <p:grpSpPr bwMode="auto">
          <a:xfrm>
            <a:off x="4622801" y="2492895"/>
            <a:ext cx="4203535" cy="4280967"/>
            <a:chOff x="889067" y="1484312"/>
            <a:chExt cx="6635673" cy="4714873"/>
          </a:xfrm>
        </p:grpSpPr>
        <p:pic>
          <p:nvPicPr>
            <p:cNvPr id="112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1" y="1484312"/>
              <a:ext cx="6192829" cy="4714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p:nvSpPr>
          <p:spPr bwMode="auto">
            <a:xfrm>
              <a:off x="1749481" y="2335767"/>
              <a:ext cx="4254452" cy="214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5" name="Rectangle 24"/>
            <p:cNvSpPr/>
            <p:nvPr/>
          </p:nvSpPr>
          <p:spPr bwMode="auto">
            <a:xfrm>
              <a:off x="1732019" y="5847815"/>
              <a:ext cx="4271914" cy="218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26" name="Straight Arrow Connector 25"/>
            <p:cNvCxnSpPr>
              <a:endCxn id="24" idx="1"/>
            </p:cNvCxnSpPr>
            <p:nvPr/>
          </p:nvCxnSpPr>
          <p:spPr bwMode="auto">
            <a:xfrm>
              <a:off x="1397060" y="2441994"/>
              <a:ext cx="352421"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bwMode="auto">
            <a:xfrm>
              <a:off x="1397060" y="5949140"/>
              <a:ext cx="33337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284" name="Rectangle 24"/>
            <p:cNvSpPr>
              <a:spLocks noChangeArrowheads="1"/>
            </p:cNvSpPr>
            <p:nvPr/>
          </p:nvSpPr>
          <p:spPr bwMode="auto">
            <a:xfrm>
              <a:off x="889067" y="2299492"/>
              <a:ext cx="761779" cy="28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200"/>
                <a:t>Start</a:t>
              </a:r>
            </a:p>
          </p:txBody>
        </p:sp>
        <p:sp>
          <p:nvSpPr>
            <p:cNvPr id="11286" name="Rectangle 24"/>
            <p:cNvSpPr>
              <a:spLocks noChangeArrowheads="1"/>
            </p:cNvSpPr>
            <p:nvPr/>
          </p:nvSpPr>
          <p:spPr bwMode="auto">
            <a:xfrm>
              <a:off x="898524" y="5811837"/>
              <a:ext cx="683740" cy="28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200"/>
                <a:t>Plot</a:t>
              </a:r>
            </a:p>
          </p:txBody>
        </p:sp>
      </p:grpSp>
      <p:grpSp>
        <p:nvGrpSpPr>
          <p:cNvPr id="11269" name="Group 1"/>
          <p:cNvGrpSpPr>
            <a:grpSpLocks/>
          </p:cNvGrpSpPr>
          <p:nvPr/>
        </p:nvGrpSpPr>
        <p:grpSpPr bwMode="auto">
          <a:xfrm>
            <a:off x="107951" y="2705102"/>
            <a:ext cx="4524375" cy="3368675"/>
            <a:chOff x="107504" y="2705100"/>
            <a:chExt cx="4524821" cy="3368675"/>
          </a:xfrm>
        </p:grpSpPr>
        <p:sp>
          <p:nvSpPr>
            <p:cNvPr id="11270" name="TextBox 4"/>
            <p:cNvSpPr txBox="1">
              <a:spLocks noChangeArrowheads="1"/>
            </p:cNvSpPr>
            <p:nvPr/>
          </p:nvSpPr>
          <p:spPr bwMode="auto">
            <a:xfrm>
              <a:off x="152400" y="5811838"/>
              <a:ext cx="3181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100"/>
                <a:t>Test Program Modify tab</a:t>
              </a:r>
            </a:p>
          </p:txBody>
        </p:sp>
        <p:grpSp>
          <p:nvGrpSpPr>
            <p:cNvPr id="11271" name="Group 17"/>
            <p:cNvGrpSpPr>
              <a:grpSpLocks/>
            </p:cNvGrpSpPr>
            <p:nvPr/>
          </p:nvGrpSpPr>
          <p:grpSpPr bwMode="auto">
            <a:xfrm>
              <a:off x="152400" y="2705100"/>
              <a:ext cx="4479925" cy="3106738"/>
              <a:chOff x="-2718913" y="885470"/>
              <a:chExt cx="4479843" cy="3106800"/>
            </a:xfrm>
          </p:grpSpPr>
          <p:pic>
            <p:nvPicPr>
              <p:cNvPr id="1127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8913" y="885470"/>
                <a:ext cx="4479843" cy="31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Rectangle 19"/>
              <p:cNvSpPr>
                <a:spLocks noChangeArrowheads="1"/>
              </p:cNvSpPr>
              <p:nvPr/>
            </p:nvSpPr>
            <p:spPr bwMode="auto">
              <a:xfrm>
                <a:off x="-2303596" y="2245305"/>
                <a:ext cx="553204" cy="184417"/>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grpSp>
        <p:sp>
          <p:nvSpPr>
            <p:cNvPr id="18" name="Oval 17"/>
            <p:cNvSpPr/>
            <p:nvPr/>
          </p:nvSpPr>
          <p:spPr>
            <a:xfrm>
              <a:off x="107504" y="3048000"/>
              <a:ext cx="360399" cy="36036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1</a:t>
              </a:r>
              <a:endParaRPr lang="zh-TW" altLang="en-US" dirty="0">
                <a:solidFill>
                  <a:schemeClr val="tx1"/>
                </a:solidFill>
              </a:endParaRPr>
            </a:p>
          </p:txBody>
        </p:sp>
        <p:sp>
          <p:nvSpPr>
            <p:cNvPr id="11273" name="Rectangle 20"/>
            <p:cNvSpPr>
              <a:spLocks noChangeArrowheads="1"/>
            </p:cNvSpPr>
            <p:nvPr/>
          </p:nvSpPr>
          <p:spPr bwMode="auto">
            <a:xfrm>
              <a:off x="502414" y="3100518"/>
              <a:ext cx="3873315" cy="861882"/>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a:spcBef>
                  <a:spcPct val="0"/>
                </a:spcBef>
                <a:buFontTx/>
                <a:buNone/>
              </a:pPr>
              <a:endParaRPr kumimoji="0" lang="zh-TW" altLang="en-US" sz="1400" b="1">
                <a:latin typeface="Arial" charset="0"/>
                <a:ea typeface="ＭＳ Ｐゴシック" pitchFamily="34" charset="-128"/>
              </a:endParaRPr>
            </a:p>
          </p:txBody>
        </p:sp>
        <p:sp>
          <p:nvSpPr>
            <p:cNvPr id="20" name="Oval 19"/>
            <p:cNvSpPr/>
            <p:nvPr/>
          </p:nvSpPr>
          <p:spPr>
            <a:xfrm>
              <a:off x="941024" y="4249738"/>
              <a:ext cx="360398" cy="3603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2</a:t>
              </a:r>
              <a:endParaRPr lang="zh-TW" altLang="en-US" dirty="0">
                <a:solidFill>
                  <a:schemeClr val="tx1"/>
                </a:solidFill>
              </a:endParaRPr>
            </a:p>
          </p:txBody>
        </p:sp>
        <p:sp>
          <p:nvSpPr>
            <p:cNvPr id="21" name="Oval 20"/>
            <p:cNvSpPr/>
            <p:nvPr/>
          </p:nvSpPr>
          <p:spPr>
            <a:xfrm>
              <a:off x="2973224" y="4249738"/>
              <a:ext cx="360398" cy="3603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dirty="0">
                  <a:solidFill>
                    <a:schemeClr val="tx1"/>
                  </a:solidFill>
                </a:rPr>
                <a:t>3</a:t>
              </a:r>
              <a:endParaRPr lang="zh-TW" altLang="en-US" dirty="0">
                <a:solidFill>
                  <a:schemeClr val="tx1"/>
                </a:solidFill>
              </a:endParaRPr>
            </a:p>
          </p:txBody>
        </p:sp>
      </p:grpSp>
    </p:spTree>
    <p:extLst>
      <p:ext uri="{BB962C8B-B14F-4D97-AF65-F5344CB8AC3E}">
        <p14:creationId xmlns:p14="http://schemas.microsoft.com/office/powerpoint/2010/main" val="464675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defRPr/>
            </a:pP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There are the test instance in the sheet “</a:t>
            </a: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TestInst_Profile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a:t>
            </a:r>
          </a:p>
          <a:p>
            <a:pPr marL="342900" indent="-342900" algn="just">
              <a:buFontTx/>
              <a:buAutoNum type="arabicPeriod"/>
              <a:defRPr/>
            </a:pP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PinName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Define which pin we want to plot.</a:t>
            </a:r>
          </a:p>
          <a:p>
            <a:pPr marL="342900" indent="-342900" algn="just">
              <a:buFontTx/>
              <a:buAutoNum type="arabicPeriod"/>
              <a:defRPr/>
            </a:pP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WhatToCapture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Select current profile(I) or voltage profile(V). </a:t>
            </a:r>
          </a:p>
          <a:p>
            <a:pPr marL="342900" indent="-342900" algn="just">
              <a:buFontTx/>
              <a:buAutoNum type="arabicPeriod"/>
              <a:defRPr/>
            </a:pP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CapSignalName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Give the name for the capture signal.</a:t>
            </a:r>
          </a:p>
          <a:p>
            <a:pPr marL="342900" indent="-342900" algn="just">
              <a:buFontTx/>
              <a:buAutoNum type="arabicPeriod"/>
              <a:defRPr/>
            </a:pP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Plottime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How long we want to capture the signal, the default unit is second.</a:t>
            </a:r>
          </a:p>
          <a:p>
            <a:pPr marL="342900" indent="-342900" algn="just">
              <a:buFontTx/>
              <a:buAutoNum type="arabicPeriod"/>
              <a:defRPr/>
            </a:pP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ByFlow</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(optional): Show the Flow sheet name in the test log if it is TRUE. Default is False.</a:t>
            </a:r>
          </a:p>
          <a:p>
            <a:pPr marL="342900" indent="-342900" algn="just">
              <a:buFontTx/>
              <a:buAutoNum type="arabicPeriod"/>
              <a:defRPr/>
            </a:pP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SampleRate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(optional): Setup the fixed value if </a:t>
            </a: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Plottime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is empty.</a:t>
            </a:r>
          </a:p>
          <a:p>
            <a:pPr marL="342900" indent="-342900" algn="just">
              <a:buFontTx/>
              <a:buAutoNum type="arabicPeriod"/>
              <a:defRPr/>
            </a:pP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SampleSize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(optional) : Setup the fixed value if </a:t>
            </a:r>
            <a:r>
              <a:rPr lang="en-US" altLang="zh-TW" sz="1400" dirty="0" err="1">
                <a:latin typeface="Cambria Math" panose="02040503050406030204" pitchFamily="18" charset="0"/>
                <a:ea typeface="Cambria Math" panose="02040503050406030204" pitchFamily="18" charset="0"/>
                <a:cs typeface="Times New Roman" panose="02020603050405020304" pitchFamily="18" charset="0"/>
              </a:rPr>
              <a:t>Plottime</a:t>
            </a:r>
            <a:r>
              <a:rPr lang="en-US" altLang="zh-TW" sz="1400" dirty="0">
                <a:latin typeface="Cambria Math" panose="02040503050406030204" pitchFamily="18" charset="0"/>
                <a:ea typeface="Cambria Math" panose="02040503050406030204" pitchFamily="18" charset="0"/>
                <a:cs typeface="Times New Roman" panose="02020603050405020304" pitchFamily="18" charset="0"/>
              </a:rPr>
              <a:t> is empty.</a:t>
            </a:r>
          </a:p>
          <a:p>
            <a:endParaRPr lang="zh-TW" altLang="en-US" sz="1400" dirty="0"/>
          </a:p>
        </p:txBody>
      </p:sp>
      <p:sp>
        <p:nvSpPr>
          <p:cNvPr id="12290" name="標題 1"/>
          <p:cNvSpPr>
            <a:spLocks noGrp="1"/>
          </p:cNvSpPr>
          <p:nvPr>
            <p:ph type="title"/>
          </p:nvPr>
        </p:nvSpPr>
        <p:spPr/>
        <p:txBody>
          <a:bodyPr/>
          <a:lstStyle/>
          <a:p>
            <a:r>
              <a:rPr lang="en-US" altLang="zh-TW" smtClean="0"/>
              <a:t>Test Instance Introduction</a:t>
            </a:r>
            <a:endParaRPr lang="zh-TW" altLang="en-US" smtClean="0"/>
          </a:p>
        </p:txBody>
      </p:sp>
      <p:pic>
        <p:nvPicPr>
          <p:cNvPr id="122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43" y="3501008"/>
            <a:ext cx="8316913" cy="287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44226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342900" indent="-342900" algn="just">
              <a:buFontTx/>
              <a:buAutoNum type="arabicPeriod"/>
              <a:defRPr/>
            </a:pPr>
            <a:r>
              <a:rPr lang="en-US" altLang="zh-TW" sz="1600" dirty="0">
                <a:latin typeface="Cambria Math" panose="02040503050406030204" pitchFamily="18" charset="0"/>
                <a:ea typeface="Cambria Math" panose="02040503050406030204" pitchFamily="18" charset="0"/>
                <a:cs typeface="Times New Roman" panose="02020603050405020304" pitchFamily="18" charset="0"/>
              </a:rPr>
              <a:t>With the user-definition file, the measurement power pin will follow the list and append the specified power pins which is measured in the flow.</a:t>
            </a:r>
          </a:p>
          <a:p>
            <a:pPr marL="342900" indent="-342900" algn="just">
              <a:buFontTx/>
              <a:buAutoNum type="arabicPeriod"/>
              <a:defRPr/>
            </a:pPr>
            <a:endParaRPr lang="en-US" altLang="zh-TW" sz="1600" dirty="0">
              <a:latin typeface="Cambria Math" panose="02040503050406030204" pitchFamily="18" charset="0"/>
              <a:ea typeface="Cambria Math" panose="02040503050406030204" pitchFamily="18" charset="0"/>
              <a:cs typeface="Times New Roman" panose="02020603050405020304" pitchFamily="18" charset="0"/>
            </a:endParaRPr>
          </a:p>
          <a:p>
            <a:pPr marL="342900" indent="-342900" algn="just">
              <a:buFontTx/>
              <a:buAutoNum type="arabicPeriod"/>
              <a:defRPr/>
            </a:pPr>
            <a:r>
              <a:rPr lang="en-US" altLang="zh-TW" sz="1600" dirty="0">
                <a:latin typeface="Cambria Math" panose="02040503050406030204" pitchFamily="18" charset="0"/>
                <a:ea typeface="Cambria Math" panose="02040503050406030204" pitchFamily="18" charset="0"/>
                <a:cs typeface="Times New Roman" panose="02020603050405020304" pitchFamily="18" charset="0"/>
              </a:rPr>
              <a:t>Without the file, the measurement power pin will list all the power pin whose instrument is DCVS.</a:t>
            </a:r>
          </a:p>
          <a:p>
            <a:endParaRPr lang="zh-TW" altLang="en-US" sz="1600" dirty="0"/>
          </a:p>
        </p:txBody>
      </p:sp>
      <p:sp>
        <p:nvSpPr>
          <p:cNvPr id="13314" name="標題 1"/>
          <p:cNvSpPr>
            <a:spLocks noGrp="1"/>
          </p:cNvSpPr>
          <p:nvPr>
            <p:ph type="title"/>
          </p:nvPr>
        </p:nvSpPr>
        <p:spPr/>
        <p:txBody>
          <a:bodyPr>
            <a:normAutofit/>
          </a:bodyPr>
          <a:lstStyle/>
          <a:p>
            <a:r>
              <a:rPr lang="en-US" altLang="zh-TW" smtClean="0"/>
              <a:t>Input Parameter - Core Power Pins(optional)</a:t>
            </a:r>
            <a:endParaRPr lang="zh-TW" altLang="en-US" smtClean="0"/>
          </a:p>
        </p:txBody>
      </p:sp>
      <p:grpSp>
        <p:nvGrpSpPr>
          <p:cNvPr id="13316" name="群組 1"/>
          <p:cNvGrpSpPr>
            <a:grpSpLocks/>
          </p:cNvGrpSpPr>
          <p:nvPr/>
        </p:nvGrpSpPr>
        <p:grpSpPr bwMode="auto">
          <a:xfrm>
            <a:off x="610766" y="2875434"/>
            <a:ext cx="6913562" cy="3217862"/>
            <a:chOff x="179513" y="1124744"/>
            <a:chExt cx="6912768" cy="3218473"/>
          </a:xfrm>
        </p:grpSpPr>
        <p:pic>
          <p:nvPicPr>
            <p:cNvPr id="133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124744"/>
              <a:ext cx="6912768" cy="321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12"/>
            <p:cNvSpPr/>
            <p:nvPr/>
          </p:nvSpPr>
          <p:spPr bwMode="auto">
            <a:xfrm>
              <a:off x="395388" y="1920232"/>
              <a:ext cx="3673053" cy="238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spTree>
    <p:extLst>
      <p:ext uri="{BB962C8B-B14F-4D97-AF65-F5344CB8AC3E}">
        <p14:creationId xmlns:p14="http://schemas.microsoft.com/office/powerpoint/2010/main" val="8990550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defRPr/>
            </a:pPr>
            <a:r>
              <a:rPr lang="en-US" altLang="zh-TW" sz="1800" kern="0" dirty="0"/>
              <a:t>File name need to follow the rule.</a:t>
            </a:r>
          </a:p>
          <a:p>
            <a:pPr lvl="1">
              <a:defRPr/>
            </a:pPr>
            <a:r>
              <a:rPr lang="en-US" altLang="zh-TW" sz="1200" kern="0" dirty="0"/>
              <a:t>Profile – </a:t>
            </a:r>
            <a:r>
              <a:rPr lang="en-US" altLang="zh-TW" sz="1200" kern="0" dirty="0">
                <a:solidFill>
                  <a:srgbClr val="FF0000"/>
                </a:solidFill>
              </a:rPr>
              <a:t>Site</a:t>
            </a:r>
            <a:r>
              <a:rPr lang="en-US" altLang="zh-TW" sz="1200" kern="0" dirty="0"/>
              <a:t> – </a:t>
            </a:r>
            <a:r>
              <a:rPr lang="en-US" altLang="zh-TW" sz="1200" kern="0" dirty="0">
                <a:solidFill>
                  <a:srgbClr val="FF0000"/>
                </a:solidFill>
              </a:rPr>
              <a:t>Pin</a:t>
            </a:r>
            <a:r>
              <a:rPr lang="en-US" altLang="zh-TW" sz="1200" kern="0" dirty="0"/>
              <a:t> – </a:t>
            </a:r>
            <a:r>
              <a:rPr lang="en-US" altLang="zh-TW" sz="1200" kern="0" dirty="0">
                <a:solidFill>
                  <a:srgbClr val="FF0000"/>
                </a:solidFill>
              </a:rPr>
              <a:t>Sample rate </a:t>
            </a:r>
            <a:r>
              <a:rPr lang="en-US" altLang="zh-TW" sz="1200" kern="0" dirty="0"/>
              <a:t>– </a:t>
            </a:r>
            <a:r>
              <a:rPr lang="en-US" altLang="zh-TW" sz="1200" kern="0" dirty="0">
                <a:solidFill>
                  <a:srgbClr val="FF0000"/>
                </a:solidFill>
              </a:rPr>
              <a:t>Sample Size </a:t>
            </a:r>
            <a:r>
              <a:rPr lang="en-US" altLang="zh-TW" sz="1200" kern="0" dirty="0"/>
              <a:t>– [</a:t>
            </a:r>
            <a:r>
              <a:rPr lang="en-US" altLang="zh-TW" sz="1200" kern="0" dirty="0">
                <a:solidFill>
                  <a:srgbClr val="FF0000"/>
                </a:solidFill>
              </a:rPr>
              <a:t>By Instance</a:t>
            </a:r>
            <a:r>
              <a:rPr lang="en-US" altLang="zh-TW" sz="1200" kern="0" dirty="0"/>
              <a:t>]– </a:t>
            </a:r>
            <a:r>
              <a:rPr lang="en-US" altLang="zh-TW" sz="1200" kern="0" dirty="0">
                <a:solidFill>
                  <a:srgbClr val="FF0000"/>
                </a:solidFill>
              </a:rPr>
              <a:t>DayCode</a:t>
            </a:r>
            <a:r>
              <a:rPr lang="en-US" altLang="zh-TW" sz="1200" kern="0" dirty="0"/>
              <a:t>.txt</a:t>
            </a:r>
          </a:p>
          <a:p>
            <a:pPr lvl="1">
              <a:defRPr/>
            </a:pPr>
            <a:endParaRPr lang="en-US" altLang="zh-TW" sz="1200" kern="0" dirty="0"/>
          </a:p>
          <a:p>
            <a:pPr lvl="1">
              <a:defRPr/>
            </a:pPr>
            <a:endParaRPr lang="en-US" altLang="zh-TW" sz="1200" kern="0" dirty="0"/>
          </a:p>
          <a:p>
            <a:pPr marL="457200" lvl="1" indent="0">
              <a:buNone/>
              <a:defRPr/>
            </a:pPr>
            <a:endParaRPr lang="en-US" altLang="zh-TW" sz="1200" kern="0" dirty="0"/>
          </a:p>
          <a:p>
            <a:pPr>
              <a:defRPr/>
            </a:pPr>
            <a:endParaRPr lang="en-US" altLang="zh-TW" sz="1800" kern="0" dirty="0"/>
          </a:p>
          <a:p>
            <a:pPr>
              <a:defRPr/>
            </a:pPr>
            <a:r>
              <a:rPr lang="en-US" altLang="zh-TW" sz="1800" kern="0" dirty="0"/>
              <a:t>Analyze the data to find the maximum, average and AverageLast10per.</a:t>
            </a:r>
          </a:p>
          <a:p>
            <a:pPr lvl="1">
              <a:defRPr/>
            </a:pPr>
            <a:r>
              <a:rPr lang="en-US" altLang="zh-TW" sz="1200" kern="0" dirty="0"/>
              <a:t>Test log needs to follow the rule.</a:t>
            </a:r>
          </a:p>
          <a:p>
            <a:pPr lvl="2">
              <a:defRPr/>
            </a:pPr>
            <a:r>
              <a:rPr lang="en-US" altLang="zh-TW" sz="1100" kern="0" dirty="0"/>
              <a:t>[By Instance]_</a:t>
            </a:r>
            <a:r>
              <a:rPr lang="en-US" altLang="zh-TW" sz="1100" kern="0" dirty="0" err="1"/>
              <a:t>CurrentProfile</a:t>
            </a:r>
            <a:r>
              <a:rPr lang="en-US" altLang="zh-TW" sz="1100" kern="0" dirty="0"/>
              <a:t>[Maximum/Average/AverageLast10per]</a:t>
            </a:r>
            <a:endParaRPr lang="en-US" altLang="zh-TW" sz="1200" kern="0" dirty="0"/>
          </a:p>
          <a:p>
            <a:endParaRPr lang="zh-TW" altLang="en-US" dirty="0"/>
          </a:p>
        </p:txBody>
      </p:sp>
      <p:sp>
        <p:nvSpPr>
          <p:cNvPr id="14338" name="標題 1"/>
          <p:cNvSpPr>
            <a:spLocks noGrp="1"/>
          </p:cNvSpPr>
          <p:nvPr>
            <p:ph type="title"/>
          </p:nvPr>
        </p:nvSpPr>
        <p:spPr/>
        <p:txBody>
          <a:bodyPr/>
          <a:lstStyle/>
          <a:p>
            <a:r>
              <a:rPr lang="en-US" altLang="zh-TW" smtClean="0"/>
              <a:t>By Instance - Export File Naming Rule &amp; Test Log </a:t>
            </a:r>
            <a:endParaRPr lang="zh-TW" altLang="en-US" smtClean="0"/>
          </a:p>
        </p:txBody>
      </p:sp>
      <p:grpSp>
        <p:nvGrpSpPr>
          <p:cNvPr id="14340" name="Group 23"/>
          <p:cNvGrpSpPr>
            <a:grpSpLocks/>
          </p:cNvGrpSpPr>
          <p:nvPr/>
        </p:nvGrpSpPr>
        <p:grpSpPr bwMode="auto">
          <a:xfrm>
            <a:off x="12701" y="3860801"/>
            <a:ext cx="9080500" cy="2824163"/>
            <a:chOff x="35496" y="2979777"/>
            <a:chExt cx="9080947" cy="2823942"/>
          </a:xfrm>
        </p:grpSpPr>
        <p:sp>
          <p:nvSpPr>
            <p:cNvPr id="14357" name="TextBox 14"/>
            <p:cNvSpPr txBox="1">
              <a:spLocks noChangeArrowheads="1"/>
            </p:cNvSpPr>
            <p:nvPr/>
          </p:nvSpPr>
          <p:spPr bwMode="auto">
            <a:xfrm>
              <a:off x="35496" y="2979777"/>
              <a:ext cx="894584" cy="2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200"/>
                <a:t>By Instance</a:t>
              </a:r>
              <a:endParaRPr lang="zh-TW" altLang="en-US" sz="1200"/>
            </a:p>
          </p:txBody>
        </p:sp>
        <p:cxnSp>
          <p:nvCxnSpPr>
            <p:cNvPr id="19" name="Straight Arrow Connector 18"/>
            <p:cNvCxnSpPr/>
            <p:nvPr/>
          </p:nvCxnSpPr>
          <p:spPr bwMode="auto">
            <a:xfrm flipV="1">
              <a:off x="972167" y="3117879"/>
              <a:ext cx="503263" cy="793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4354" name="Group 21"/>
            <p:cNvGrpSpPr>
              <a:grpSpLocks/>
            </p:cNvGrpSpPr>
            <p:nvPr/>
          </p:nvGrpSpPr>
          <p:grpSpPr bwMode="auto">
            <a:xfrm>
              <a:off x="1507895" y="2988910"/>
              <a:ext cx="7608548" cy="2814809"/>
              <a:chOff x="1507895" y="2988910"/>
              <a:chExt cx="7608548" cy="2814809"/>
            </a:xfrm>
          </p:grpSpPr>
          <p:pic>
            <p:nvPicPr>
              <p:cNvPr id="143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106" y="2996952"/>
                <a:ext cx="7596336" cy="2806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p:nvSpPr>
            <p:spPr>
              <a:xfrm>
                <a:off x="1507181" y="2989301"/>
                <a:ext cx="7609262" cy="281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grpSp>
      <p:grpSp>
        <p:nvGrpSpPr>
          <p:cNvPr id="14341" name="Group 2"/>
          <p:cNvGrpSpPr>
            <a:grpSpLocks/>
          </p:cNvGrpSpPr>
          <p:nvPr/>
        </p:nvGrpSpPr>
        <p:grpSpPr bwMode="auto">
          <a:xfrm>
            <a:off x="835466" y="1905573"/>
            <a:ext cx="6475339" cy="728662"/>
            <a:chOff x="522644" y="4300186"/>
            <a:chExt cx="12367856" cy="727616"/>
          </a:xfrm>
        </p:grpSpPr>
        <p:grpSp>
          <p:nvGrpSpPr>
            <p:cNvPr id="14342" name="Group 12"/>
            <p:cNvGrpSpPr>
              <a:grpSpLocks/>
            </p:cNvGrpSpPr>
            <p:nvPr/>
          </p:nvGrpSpPr>
          <p:grpSpPr bwMode="auto">
            <a:xfrm>
              <a:off x="524915" y="4520384"/>
              <a:ext cx="12365585" cy="507418"/>
              <a:chOff x="866126" y="4783349"/>
              <a:chExt cx="12365336" cy="507975"/>
            </a:xfrm>
          </p:grpSpPr>
          <p:pic>
            <p:nvPicPr>
              <p:cNvPr id="1435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126" y="4834012"/>
                <a:ext cx="1476374"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346" name="Group 11"/>
              <p:cNvGrpSpPr>
                <a:grpSpLocks/>
              </p:cNvGrpSpPr>
              <p:nvPr/>
            </p:nvGrpSpPr>
            <p:grpSpPr bwMode="auto">
              <a:xfrm>
                <a:off x="3308397" y="4783349"/>
                <a:ext cx="9923065" cy="507975"/>
                <a:chOff x="3308397" y="4783349"/>
                <a:chExt cx="9923065" cy="507975"/>
              </a:xfrm>
            </p:grpSpPr>
            <p:pic>
              <p:nvPicPr>
                <p:cNvPr id="1434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512" y="4835599"/>
                  <a:ext cx="98869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Rectangle 36"/>
                <p:cNvSpPr/>
                <p:nvPr/>
              </p:nvSpPr>
              <p:spPr>
                <a:xfrm>
                  <a:off x="3304223" y="4783496"/>
                  <a:ext cx="9927239" cy="507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cxnSp>
            <p:nvCxnSpPr>
              <p:cNvPr id="35" name="Straight Arrow Connector 34"/>
              <p:cNvCxnSpPr/>
              <p:nvPr/>
            </p:nvCxnSpPr>
            <p:spPr bwMode="auto">
              <a:xfrm>
                <a:off x="2099430" y="4956475"/>
                <a:ext cx="112066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4344" name="Rectangle 24"/>
            <p:cNvSpPr>
              <a:spLocks noChangeArrowheads="1"/>
            </p:cNvSpPr>
            <p:nvPr/>
          </p:nvSpPr>
          <p:spPr bwMode="auto">
            <a:xfrm>
              <a:off x="522644" y="4300186"/>
              <a:ext cx="1708566" cy="27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200"/>
                <a:t>By Instance</a:t>
              </a:r>
            </a:p>
          </p:txBody>
        </p:sp>
      </p:grpSp>
    </p:spTree>
    <p:extLst>
      <p:ext uri="{BB962C8B-B14F-4D97-AF65-F5344CB8AC3E}">
        <p14:creationId xmlns:p14="http://schemas.microsoft.com/office/powerpoint/2010/main" val="3490808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TW" sz="1800" dirty="0" smtClean="0"/>
              <a:t>File name need to follow the rule.</a:t>
            </a:r>
          </a:p>
          <a:p>
            <a:pPr lvl="1"/>
            <a:r>
              <a:rPr lang="en-US" altLang="zh-TW" sz="1400" dirty="0" smtClean="0"/>
              <a:t>Profile – Site – Pin – Sample rate – Sample Size – [By Flow]– DayCode.txt</a:t>
            </a:r>
          </a:p>
          <a:p>
            <a:pPr lvl="1"/>
            <a:endParaRPr lang="en-US" altLang="zh-TW" sz="1400" dirty="0" smtClean="0"/>
          </a:p>
          <a:p>
            <a:pPr lvl="1"/>
            <a:endParaRPr lang="en-US" altLang="zh-TW" sz="1400" dirty="0" smtClean="0"/>
          </a:p>
          <a:p>
            <a:pPr lvl="1"/>
            <a:endParaRPr lang="en-US" altLang="zh-TW" sz="1400" dirty="0" smtClean="0"/>
          </a:p>
          <a:p>
            <a:endParaRPr lang="en-US" altLang="zh-TW" sz="1800" dirty="0" smtClean="0"/>
          </a:p>
          <a:p>
            <a:r>
              <a:rPr lang="en-US" altLang="zh-TW" sz="1800" dirty="0" smtClean="0"/>
              <a:t>Analyze the data to find the maximum, average and AverageLast10per.</a:t>
            </a:r>
          </a:p>
          <a:p>
            <a:pPr lvl="1"/>
            <a:r>
              <a:rPr lang="en-US" altLang="zh-TW" sz="1400" dirty="0" smtClean="0"/>
              <a:t>Test log need to follow the rule.</a:t>
            </a:r>
          </a:p>
          <a:p>
            <a:pPr lvl="2"/>
            <a:r>
              <a:rPr lang="en-US" altLang="zh-TW" sz="1200" dirty="0" smtClean="0"/>
              <a:t>[By Flow]_</a:t>
            </a:r>
            <a:r>
              <a:rPr lang="en-US" altLang="zh-TW" sz="1200" dirty="0" err="1" smtClean="0"/>
              <a:t>CurrentProfile</a:t>
            </a:r>
            <a:r>
              <a:rPr lang="en-US" altLang="zh-TW" sz="1200" dirty="0" smtClean="0"/>
              <a:t>[Maximum/Average/AverageLast10per</a:t>
            </a:r>
            <a:r>
              <a:rPr lang="en-US" altLang="zh-TW" dirty="0" smtClean="0"/>
              <a:t>]</a:t>
            </a:r>
          </a:p>
          <a:p>
            <a:pPr lvl="1"/>
            <a:endParaRPr lang="en-US" altLang="zh-TW" dirty="0" smtClean="0"/>
          </a:p>
          <a:p>
            <a:endParaRPr lang="zh-TW" altLang="en-US" dirty="0"/>
          </a:p>
        </p:txBody>
      </p:sp>
      <p:sp>
        <p:nvSpPr>
          <p:cNvPr id="15362" name="Title 1"/>
          <p:cNvSpPr>
            <a:spLocks noGrp="1"/>
          </p:cNvSpPr>
          <p:nvPr>
            <p:ph type="title"/>
          </p:nvPr>
        </p:nvSpPr>
        <p:spPr/>
        <p:txBody>
          <a:bodyPr/>
          <a:lstStyle/>
          <a:p>
            <a:r>
              <a:rPr lang="en-US" altLang="zh-TW" smtClean="0"/>
              <a:t>By Flow - Export File Naming Rule &amp; Test Log </a:t>
            </a:r>
            <a:endParaRPr lang="zh-TW" altLang="en-US" smtClean="0"/>
          </a:p>
        </p:txBody>
      </p:sp>
      <p:grpSp>
        <p:nvGrpSpPr>
          <p:cNvPr id="15364" name="Group 27"/>
          <p:cNvGrpSpPr>
            <a:grpSpLocks/>
          </p:cNvGrpSpPr>
          <p:nvPr/>
        </p:nvGrpSpPr>
        <p:grpSpPr bwMode="auto">
          <a:xfrm>
            <a:off x="521964" y="4099073"/>
            <a:ext cx="8082484" cy="2138239"/>
            <a:chOff x="79586" y="3068960"/>
            <a:chExt cx="9017195" cy="2354164"/>
          </a:xfrm>
        </p:grpSpPr>
        <p:pic>
          <p:nvPicPr>
            <p:cNvPr id="1537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0444" y="3068960"/>
              <a:ext cx="7596337" cy="2354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bwMode="auto">
            <a:xfrm flipV="1">
              <a:off x="980759" y="3356286"/>
              <a:ext cx="503282" cy="95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377" name="Rectangle 24"/>
            <p:cNvSpPr>
              <a:spLocks noChangeArrowheads="1"/>
            </p:cNvSpPr>
            <p:nvPr/>
          </p:nvSpPr>
          <p:spPr bwMode="auto">
            <a:xfrm>
              <a:off x="79586" y="3209467"/>
              <a:ext cx="668383" cy="27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200"/>
                <a:t>By Flow</a:t>
              </a:r>
            </a:p>
          </p:txBody>
        </p:sp>
        <p:sp>
          <p:nvSpPr>
            <p:cNvPr id="9" name="Rectangle 8"/>
            <p:cNvSpPr/>
            <p:nvPr/>
          </p:nvSpPr>
          <p:spPr>
            <a:xfrm>
              <a:off x="1506268" y="3068960"/>
              <a:ext cx="7590513" cy="2354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grpSp>
        <p:nvGrpSpPr>
          <p:cNvPr id="15365" name="Group 2"/>
          <p:cNvGrpSpPr>
            <a:grpSpLocks/>
          </p:cNvGrpSpPr>
          <p:nvPr/>
        </p:nvGrpSpPr>
        <p:grpSpPr bwMode="auto">
          <a:xfrm>
            <a:off x="750961" y="2204864"/>
            <a:ext cx="7637463" cy="828675"/>
            <a:chOff x="509588" y="3512029"/>
            <a:chExt cx="7636796" cy="829066"/>
          </a:xfrm>
        </p:grpSpPr>
        <p:grpSp>
          <p:nvGrpSpPr>
            <p:cNvPr id="15366" name="Group 7"/>
            <p:cNvGrpSpPr>
              <a:grpSpLocks/>
            </p:cNvGrpSpPr>
            <p:nvPr/>
          </p:nvGrpSpPr>
          <p:grpSpPr bwMode="auto">
            <a:xfrm>
              <a:off x="523652" y="3762566"/>
              <a:ext cx="7622732" cy="578529"/>
              <a:chOff x="931069" y="4187875"/>
              <a:chExt cx="7622578" cy="579164"/>
            </a:xfrm>
          </p:grpSpPr>
          <p:sp>
            <p:nvSpPr>
              <p:cNvPr id="25" name="Rectangle 24"/>
              <p:cNvSpPr/>
              <p:nvPr/>
            </p:nvSpPr>
            <p:spPr>
              <a:xfrm>
                <a:off x="3394827" y="4259831"/>
                <a:ext cx="5158820" cy="507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15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069" y="4187875"/>
                <a:ext cx="137160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915" y="4303489"/>
                <a:ext cx="50101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28"/>
              <p:cNvCxnSpPr/>
              <p:nvPr/>
            </p:nvCxnSpPr>
            <p:spPr bwMode="auto">
              <a:xfrm>
                <a:off x="2155122" y="4307531"/>
                <a:ext cx="112065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5368" name="Rectangle 24"/>
            <p:cNvSpPr>
              <a:spLocks noChangeArrowheads="1"/>
            </p:cNvSpPr>
            <p:nvPr/>
          </p:nvSpPr>
          <p:spPr bwMode="auto">
            <a:xfrm>
              <a:off x="509588" y="3512029"/>
              <a:ext cx="668266" cy="27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1600">
                  <a:solidFill>
                    <a:schemeClr val="tx1"/>
                  </a:solidFill>
                  <a:latin typeface="Calibri" pitchFamily="34" charset="0"/>
                  <a:ea typeface="新細明體" charset="-120"/>
                </a:defRPr>
              </a:lvl1pPr>
              <a:lvl2pPr marL="742950" indent="-285750" eaLnBrk="0" hangingPunct="0">
                <a:spcBef>
                  <a:spcPct val="20000"/>
                </a:spcBef>
                <a:buChar char="•"/>
                <a:defRPr sz="1400">
                  <a:solidFill>
                    <a:schemeClr val="tx1"/>
                  </a:solidFill>
                  <a:latin typeface="Calibri" pitchFamily="34" charset="0"/>
                  <a:ea typeface="新細明體" charset="-120"/>
                </a:defRPr>
              </a:lvl2pPr>
              <a:lvl3pPr marL="1143000" indent="-228600" eaLnBrk="0" hangingPunct="0">
                <a:spcBef>
                  <a:spcPct val="20000"/>
                </a:spcBef>
                <a:buFont typeface="Wingdings" pitchFamily="2" charset="2"/>
                <a:buChar char="§"/>
                <a:defRPr sz="1200">
                  <a:solidFill>
                    <a:schemeClr val="tx1"/>
                  </a:solidFill>
                  <a:latin typeface="Calibri" pitchFamily="34" charset="0"/>
                  <a:ea typeface="新細明體" charset="-120"/>
                </a:defRPr>
              </a:lvl3pPr>
              <a:lvl4pPr marL="1600200" indent="-228600" eaLnBrk="0" hangingPunct="0">
                <a:spcBef>
                  <a:spcPct val="20000"/>
                </a:spcBef>
                <a:buFont typeface="Verdana" pitchFamily="34" charset="0"/>
                <a:buChar char="▪"/>
                <a:defRPr sz="1000">
                  <a:solidFill>
                    <a:schemeClr val="tx1"/>
                  </a:solidFill>
                  <a:latin typeface="Calibri" pitchFamily="34" charset="0"/>
                  <a:ea typeface="新細明體" charset="-120"/>
                </a:defRPr>
              </a:lvl4pPr>
              <a:lvl5pPr marL="2057400" indent="-228600" eaLnBrk="0" hangingPunct="0">
                <a:spcBef>
                  <a:spcPct val="20000"/>
                </a:spcBef>
                <a:buFont typeface="Verdana" pitchFamily="34" charset="0"/>
                <a:buChar char="▫"/>
                <a:defRPr sz="9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Verdana" pitchFamily="34" charset="0"/>
                <a:buChar char="▫"/>
                <a:defRPr sz="900">
                  <a:solidFill>
                    <a:schemeClr val="tx1"/>
                  </a:solidFill>
                  <a:latin typeface="Calibri" pitchFamily="34" charset="0"/>
                  <a:ea typeface="新細明體" charset="-120"/>
                </a:defRPr>
              </a:lvl9pPr>
            </a:lstStyle>
            <a:p>
              <a:pPr eaLnBrk="1" hangingPunct="1">
                <a:spcBef>
                  <a:spcPct val="0"/>
                </a:spcBef>
                <a:buFontTx/>
                <a:buNone/>
              </a:pPr>
              <a:r>
                <a:rPr lang="en-US" altLang="zh-TW" sz="1200"/>
                <a:t>By Flow</a:t>
              </a:r>
            </a:p>
          </p:txBody>
        </p:sp>
      </p:grpSp>
    </p:spTree>
    <p:extLst>
      <p:ext uri="{BB962C8B-B14F-4D97-AF65-F5344CB8AC3E}">
        <p14:creationId xmlns:p14="http://schemas.microsoft.com/office/powerpoint/2010/main" val="73492988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radyne-ppt-template-wide_final">
  <a:themeElements>
    <a:clrScheme name="Custom 20">
      <a:dk1>
        <a:srgbClr val="224186"/>
      </a:dk1>
      <a:lt1>
        <a:srgbClr val="FFFFFF"/>
      </a:lt1>
      <a:dk2>
        <a:srgbClr val="4F5053"/>
      </a:dk2>
      <a:lt2>
        <a:srgbClr val="9FA1A4"/>
      </a:lt2>
      <a:accent1>
        <a:srgbClr val="224186"/>
      </a:accent1>
      <a:accent2>
        <a:srgbClr val="2B7F32"/>
      </a:accent2>
      <a:accent3>
        <a:srgbClr val="8DC63F"/>
      </a:accent3>
      <a:accent4>
        <a:srgbClr val="B0CBEA"/>
      </a:accent4>
      <a:accent5>
        <a:srgbClr val="DEAD0F"/>
      </a:accent5>
      <a:accent6>
        <a:srgbClr val="9FA1A4"/>
      </a:accent6>
      <a:hlink>
        <a:srgbClr val="224186"/>
      </a:hlink>
      <a:folHlink>
        <a:srgbClr val="5D176A"/>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Presentation12" id="{170483F9-DB3A-9B40-811C-8AB3A2C6DAA4}" vid="{DF73B366-5E7A-D947-9831-EC06D64A93A0}"/>
    </a:ext>
  </a:extLst>
</a:theme>
</file>

<file path=docProps/app.xml><?xml version="1.0" encoding="utf-8"?>
<Properties xmlns="http://schemas.openxmlformats.org/officeDocument/2006/extended-properties" xmlns:vt="http://schemas.openxmlformats.org/officeDocument/2006/docPropsVTypes">
  <TotalTime>20</TotalTime>
  <Words>1027</Words>
  <Application>Microsoft Office PowerPoint</Application>
  <PresentationFormat>On-screen Show (4:3)</PresentationFormat>
  <Paragraphs>129</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Teradyne-ppt-template-wide_final</vt:lpstr>
      <vt:lpstr>     Autogen Profile Insertion Tool  Current/Voltage Profile </vt:lpstr>
      <vt:lpstr>Outline</vt:lpstr>
      <vt:lpstr>Autogen Profile Insertion Tool</vt:lpstr>
      <vt:lpstr>Test Program Modify tab - By Instance </vt:lpstr>
      <vt:lpstr>Test Program Modify tab - By Flow</vt:lpstr>
      <vt:lpstr>Test Instance Introduction</vt:lpstr>
      <vt:lpstr>Input Parameter - Core Power Pins(optional)</vt:lpstr>
      <vt:lpstr>By Instance - Export File Naming Rule &amp; Test Log </vt:lpstr>
      <vt:lpstr>By Flow - Export File Naming Rule &amp; Test Log </vt:lpstr>
      <vt:lpstr>Data Analysis tab – Chart Group by Individual</vt:lpstr>
      <vt:lpstr>Data Analysis tab – Chart Group by Individual</vt:lpstr>
      <vt:lpstr>Data Analysis tab – Power Consumption</vt:lpstr>
      <vt:lpstr>Data Analysis tab – MaxSummary</vt:lpstr>
      <vt:lpstr>Data Analysis tab – conti.</vt:lpstr>
      <vt:lpstr>VBT Modification for current/voltage tool</vt:lpstr>
      <vt:lpstr>Sample Rate and Sample Size Criteria</vt:lpstr>
      <vt:lpstr>Measurement Criteria</vt:lpstr>
      <vt:lpstr>Alarm Mechanism</vt:lpstr>
      <vt:lpstr>Notice</vt:lpstr>
    </vt:vector>
  </TitlesOfParts>
  <Company>TSMC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李家揚</dc:creator>
  <cp:lastModifiedBy>李家揚</cp:lastModifiedBy>
  <cp:revision>5</cp:revision>
  <dcterms:created xsi:type="dcterms:W3CDTF">2020-09-01T04:01:03Z</dcterms:created>
  <dcterms:modified xsi:type="dcterms:W3CDTF">2020-09-08T07:53:00Z</dcterms:modified>
</cp:coreProperties>
</file>